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9" r:id="rId2"/>
    <p:sldId id="321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19" r:id="rId27"/>
    <p:sldId id="278" r:id="rId28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4" d="100"/>
          <a:sy n="84" d="100"/>
        </p:scale>
        <p:origin x="57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DA26B-B79C-4567-A283-CECB64D0FF77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D918C-9FAE-47EE-A634-EC0E59E85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8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BC8B5-1F50-484B-83B6-E1F731A9CA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05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eg"/><Relationship Id="rId11" Type="http://schemas.openxmlformats.org/officeDocument/2006/relationships/image" Target="../media/image8.sv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80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D:\bagusco\bagusco\K2020\kindpng_9476.png"/>
          <p:cNvPicPr/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53564" y="977146"/>
            <a:ext cx="6857998" cy="49339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370637-A5E1-4C3C-BA2B-0DD8A8062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3764" y="1122363"/>
            <a:ext cx="654423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37B93-BC6E-49C8-BE0A-8080AE98B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3764" y="3602038"/>
            <a:ext cx="654423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90379-A7FE-46AE-B2E3-53006422A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EAE3-A8C0-4E7F-88BB-FC52A4FD80A1}" type="datetimeFigureOut">
              <a:rPr lang="id-ID" smtClean="0"/>
              <a:t>14/10/2020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96CF5-3BED-4F5F-806C-03CF7ACC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1740F-4F50-4ABB-9729-33F3651D3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14FE3-34C5-4E43-A09C-30DE1A2A5BC5}" type="slidenum">
              <a:rPr lang="id-ID" smtClean="0"/>
              <a:t>‹#›</a:t>
            </a:fld>
            <a:endParaRPr lang="id-ID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436740"/>
            <a:ext cx="3837215" cy="4803911"/>
            <a:chOff x="0" y="1136313"/>
            <a:chExt cx="3837215" cy="45296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33" t="25224" r="33732" b="68233"/>
            <a:stretch/>
          </p:blipFill>
          <p:spPr>
            <a:xfrm>
              <a:off x="1568609" y="1136313"/>
              <a:ext cx="586934" cy="547358"/>
            </a:xfrm>
            <a:custGeom>
              <a:avLst/>
              <a:gdLst>
                <a:gd name="connsiteX0" fmla="*/ 0 w 586934"/>
                <a:gd name="connsiteY0" fmla="*/ 0 h 547358"/>
                <a:gd name="connsiteX1" fmla="*/ 586934 w 586934"/>
                <a:gd name="connsiteY1" fmla="*/ 0 h 547358"/>
                <a:gd name="connsiteX2" fmla="*/ 586934 w 586934"/>
                <a:gd name="connsiteY2" fmla="*/ 547358 h 547358"/>
                <a:gd name="connsiteX3" fmla="*/ 0 w 586934"/>
                <a:gd name="connsiteY3" fmla="*/ 547358 h 547358"/>
                <a:gd name="connsiteX4" fmla="*/ 0 w 586934"/>
                <a:gd name="connsiteY4" fmla="*/ 0 h 54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934" h="547358">
                  <a:moveTo>
                    <a:pt x="0" y="0"/>
                  </a:moveTo>
                  <a:lnTo>
                    <a:pt x="586934" y="0"/>
                  </a:lnTo>
                  <a:lnTo>
                    <a:pt x="586934" y="547358"/>
                  </a:lnTo>
                  <a:lnTo>
                    <a:pt x="0" y="54735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43" t="29755" r="44884" b="63693"/>
            <a:stretch/>
          </p:blipFill>
          <p:spPr>
            <a:xfrm>
              <a:off x="862642" y="1515324"/>
              <a:ext cx="647031" cy="548095"/>
            </a:xfrm>
            <a:custGeom>
              <a:avLst/>
              <a:gdLst>
                <a:gd name="connsiteX0" fmla="*/ 0 w 647031"/>
                <a:gd name="connsiteY0" fmla="*/ 0 h 548095"/>
                <a:gd name="connsiteX1" fmla="*/ 647031 w 647031"/>
                <a:gd name="connsiteY1" fmla="*/ 0 h 548095"/>
                <a:gd name="connsiteX2" fmla="*/ 647031 w 647031"/>
                <a:gd name="connsiteY2" fmla="*/ 548095 h 548095"/>
                <a:gd name="connsiteX3" fmla="*/ 0 w 647031"/>
                <a:gd name="connsiteY3" fmla="*/ 548095 h 548095"/>
                <a:gd name="connsiteX4" fmla="*/ 0 w 647031"/>
                <a:gd name="connsiteY4" fmla="*/ 0 h 54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031" h="548095">
                  <a:moveTo>
                    <a:pt x="0" y="0"/>
                  </a:moveTo>
                  <a:lnTo>
                    <a:pt x="647031" y="0"/>
                  </a:lnTo>
                  <a:lnTo>
                    <a:pt x="647031" y="548095"/>
                  </a:lnTo>
                  <a:lnTo>
                    <a:pt x="0" y="54809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33" t="32070" r="21679" b="52704"/>
            <a:stretch/>
          </p:blipFill>
          <p:spPr>
            <a:xfrm>
              <a:off x="1568609" y="1709045"/>
              <a:ext cx="1284950" cy="1273582"/>
            </a:xfrm>
            <a:custGeom>
              <a:avLst/>
              <a:gdLst>
                <a:gd name="connsiteX0" fmla="*/ 0 w 1284950"/>
                <a:gd name="connsiteY0" fmla="*/ 0 h 1273582"/>
                <a:gd name="connsiteX1" fmla="*/ 1284950 w 1284950"/>
                <a:gd name="connsiteY1" fmla="*/ 0 h 1273582"/>
                <a:gd name="connsiteX2" fmla="*/ 1284950 w 1284950"/>
                <a:gd name="connsiteY2" fmla="*/ 1273582 h 1273582"/>
                <a:gd name="connsiteX3" fmla="*/ 0 w 1284950"/>
                <a:gd name="connsiteY3" fmla="*/ 1273582 h 1273582"/>
                <a:gd name="connsiteX4" fmla="*/ 0 w 1284950"/>
                <a:gd name="connsiteY4" fmla="*/ 0 h 1273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950" h="1273582">
                  <a:moveTo>
                    <a:pt x="0" y="0"/>
                  </a:moveTo>
                  <a:lnTo>
                    <a:pt x="1284950" y="0"/>
                  </a:lnTo>
                  <a:lnTo>
                    <a:pt x="1284950" y="1273582"/>
                  </a:lnTo>
                  <a:lnTo>
                    <a:pt x="0" y="127358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339" t="34430" r="4693" b="52851"/>
            <a:stretch/>
          </p:blipFill>
          <p:spPr>
            <a:xfrm>
              <a:off x="2912495" y="1906436"/>
              <a:ext cx="924720" cy="1063923"/>
            </a:xfrm>
            <a:custGeom>
              <a:avLst/>
              <a:gdLst>
                <a:gd name="connsiteX0" fmla="*/ 0 w 924720"/>
                <a:gd name="connsiteY0" fmla="*/ 0 h 1063923"/>
                <a:gd name="connsiteX1" fmla="*/ 924720 w 924720"/>
                <a:gd name="connsiteY1" fmla="*/ 0 h 1063923"/>
                <a:gd name="connsiteX2" fmla="*/ 924720 w 924720"/>
                <a:gd name="connsiteY2" fmla="*/ 1063923 h 1063923"/>
                <a:gd name="connsiteX3" fmla="*/ 0 w 924720"/>
                <a:gd name="connsiteY3" fmla="*/ 1063923 h 1063923"/>
                <a:gd name="connsiteX4" fmla="*/ 0 w 924720"/>
                <a:gd name="connsiteY4" fmla="*/ 0 h 106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720" h="1063923">
                  <a:moveTo>
                    <a:pt x="0" y="0"/>
                  </a:moveTo>
                  <a:lnTo>
                    <a:pt x="924720" y="0"/>
                  </a:lnTo>
                  <a:lnTo>
                    <a:pt x="924720" y="1063923"/>
                  </a:lnTo>
                  <a:lnTo>
                    <a:pt x="0" y="106392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60" t="36639" r="44884" b="52851"/>
            <a:stretch/>
          </p:blipFill>
          <p:spPr>
            <a:xfrm>
              <a:off x="492981" y="2091192"/>
              <a:ext cx="1016692" cy="879165"/>
            </a:xfrm>
            <a:custGeom>
              <a:avLst/>
              <a:gdLst>
                <a:gd name="connsiteX0" fmla="*/ 0 w 1016692"/>
                <a:gd name="connsiteY0" fmla="*/ 0 h 879165"/>
                <a:gd name="connsiteX1" fmla="*/ 1016692 w 1016692"/>
                <a:gd name="connsiteY1" fmla="*/ 0 h 879165"/>
                <a:gd name="connsiteX2" fmla="*/ 1016692 w 1016692"/>
                <a:gd name="connsiteY2" fmla="*/ 879165 h 879165"/>
                <a:gd name="connsiteX3" fmla="*/ 0 w 1016692"/>
                <a:gd name="connsiteY3" fmla="*/ 879165 h 879165"/>
                <a:gd name="connsiteX4" fmla="*/ 0 w 1016692"/>
                <a:gd name="connsiteY4" fmla="*/ 0 h 8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6692" h="879165">
                  <a:moveTo>
                    <a:pt x="0" y="0"/>
                  </a:moveTo>
                  <a:lnTo>
                    <a:pt x="1016692" y="0"/>
                  </a:lnTo>
                  <a:lnTo>
                    <a:pt x="1016692" y="879165"/>
                  </a:lnTo>
                  <a:lnTo>
                    <a:pt x="0" y="87916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7" t="47700" r="44731" b="44086"/>
            <a:stretch/>
          </p:blipFill>
          <p:spPr>
            <a:xfrm>
              <a:off x="0" y="3016418"/>
              <a:ext cx="1518557" cy="687059"/>
            </a:xfrm>
            <a:custGeom>
              <a:avLst/>
              <a:gdLst>
                <a:gd name="connsiteX0" fmla="*/ 0 w 1518557"/>
                <a:gd name="connsiteY0" fmla="*/ 0 h 687059"/>
                <a:gd name="connsiteX1" fmla="*/ 1518557 w 1518557"/>
                <a:gd name="connsiteY1" fmla="*/ 0 h 687059"/>
                <a:gd name="connsiteX2" fmla="*/ 1518557 w 1518557"/>
                <a:gd name="connsiteY2" fmla="*/ 687059 h 687059"/>
                <a:gd name="connsiteX3" fmla="*/ 0 w 1518557"/>
                <a:gd name="connsiteY3" fmla="*/ 687059 h 687059"/>
                <a:gd name="connsiteX4" fmla="*/ 0 w 1518557"/>
                <a:gd name="connsiteY4" fmla="*/ 0 h 68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557" h="687059">
                  <a:moveTo>
                    <a:pt x="0" y="0"/>
                  </a:moveTo>
                  <a:lnTo>
                    <a:pt x="1518557" y="0"/>
                  </a:lnTo>
                  <a:lnTo>
                    <a:pt x="1518557" y="687059"/>
                  </a:lnTo>
                  <a:lnTo>
                    <a:pt x="0" y="68705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33" t="47852" r="4693" b="43935"/>
            <a:stretch/>
          </p:blipFill>
          <p:spPr>
            <a:xfrm>
              <a:off x="1568610" y="3029105"/>
              <a:ext cx="2268605" cy="687059"/>
            </a:xfrm>
            <a:custGeom>
              <a:avLst/>
              <a:gdLst>
                <a:gd name="connsiteX0" fmla="*/ 0 w 2268605"/>
                <a:gd name="connsiteY0" fmla="*/ 0 h 687059"/>
                <a:gd name="connsiteX1" fmla="*/ 2268605 w 2268605"/>
                <a:gd name="connsiteY1" fmla="*/ 0 h 687059"/>
                <a:gd name="connsiteX2" fmla="*/ 2268605 w 2268605"/>
                <a:gd name="connsiteY2" fmla="*/ 687059 h 687059"/>
                <a:gd name="connsiteX3" fmla="*/ 0 w 2268605"/>
                <a:gd name="connsiteY3" fmla="*/ 687059 h 687059"/>
                <a:gd name="connsiteX4" fmla="*/ 0 w 2268605"/>
                <a:gd name="connsiteY4" fmla="*/ 0 h 68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605" h="687059">
                  <a:moveTo>
                    <a:pt x="0" y="0"/>
                  </a:moveTo>
                  <a:lnTo>
                    <a:pt x="2268605" y="0"/>
                  </a:lnTo>
                  <a:lnTo>
                    <a:pt x="2268605" y="687059"/>
                  </a:lnTo>
                  <a:lnTo>
                    <a:pt x="0" y="68705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47" t="56429" r="62440" b="38640"/>
            <a:stretch/>
          </p:blipFill>
          <p:spPr>
            <a:xfrm>
              <a:off x="0" y="3746606"/>
              <a:ext cx="492981" cy="412424"/>
            </a:xfrm>
            <a:custGeom>
              <a:avLst/>
              <a:gdLst>
                <a:gd name="connsiteX0" fmla="*/ 0 w 492981"/>
                <a:gd name="connsiteY0" fmla="*/ 0 h 412424"/>
                <a:gd name="connsiteX1" fmla="*/ 492981 w 492981"/>
                <a:gd name="connsiteY1" fmla="*/ 0 h 412424"/>
                <a:gd name="connsiteX2" fmla="*/ 492981 w 492981"/>
                <a:gd name="connsiteY2" fmla="*/ 412424 h 412424"/>
                <a:gd name="connsiteX3" fmla="*/ 0 w 492981"/>
                <a:gd name="connsiteY3" fmla="*/ 412424 h 412424"/>
                <a:gd name="connsiteX4" fmla="*/ 0 w 492981"/>
                <a:gd name="connsiteY4" fmla="*/ 0 h 4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981" h="412424">
                  <a:moveTo>
                    <a:pt x="0" y="0"/>
                  </a:moveTo>
                  <a:lnTo>
                    <a:pt x="492981" y="0"/>
                  </a:lnTo>
                  <a:lnTo>
                    <a:pt x="492981" y="412424"/>
                  </a:lnTo>
                  <a:lnTo>
                    <a:pt x="0" y="4124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34" t="56429" r="49953" b="36874"/>
            <a:stretch/>
          </p:blipFill>
          <p:spPr>
            <a:xfrm>
              <a:off x="526254" y="3746606"/>
              <a:ext cx="689898" cy="560218"/>
            </a:xfrm>
            <a:custGeom>
              <a:avLst/>
              <a:gdLst>
                <a:gd name="connsiteX0" fmla="*/ 0 w 689898"/>
                <a:gd name="connsiteY0" fmla="*/ 0 h 560218"/>
                <a:gd name="connsiteX1" fmla="*/ 689898 w 689898"/>
                <a:gd name="connsiteY1" fmla="*/ 0 h 560218"/>
                <a:gd name="connsiteX2" fmla="*/ 689898 w 689898"/>
                <a:gd name="connsiteY2" fmla="*/ 560218 h 560218"/>
                <a:gd name="connsiteX3" fmla="*/ 0 w 689898"/>
                <a:gd name="connsiteY3" fmla="*/ 560218 h 560218"/>
                <a:gd name="connsiteX4" fmla="*/ 0 w 689898"/>
                <a:gd name="connsiteY4" fmla="*/ 0 h 56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898" h="560218">
                  <a:moveTo>
                    <a:pt x="0" y="0"/>
                  </a:moveTo>
                  <a:lnTo>
                    <a:pt x="689898" y="0"/>
                  </a:lnTo>
                  <a:lnTo>
                    <a:pt x="689898" y="560218"/>
                  </a:lnTo>
                  <a:lnTo>
                    <a:pt x="0" y="56021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38" t="56538" r="39374" b="28894"/>
            <a:stretch/>
          </p:blipFill>
          <p:spPr>
            <a:xfrm>
              <a:off x="1267713" y="3755750"/>
              <a:ext cx="561087" cy="1218586"/>
            </a:xfrm>
            <a:custGeom>
              <a:avLst/>
              <a:gdLst>
                <a:gd name="connsiteX0" fmla="*/ 0 w 561087"/>
                <a:gd name="connsiteY0" fmla="*/ 0 h 1218586"/>
                <a:gd name="connsiteX1" fmla="*/ 561087 w 561087"/>
                <a:gd name="connsiteY1" fmla="*/ 0 h 1218586"/>
                <a:gd name="connsiteX2" fmla="*/ 561087 w 561087"/>
                <a:gd name="connsiteY2" fmla="*/ 1218586 h 1218586"/>
                <a:gd name="connsiteX3" fmla="*/ 0 w 561087"/>
                <a:gd name="connsiteY3" fmla="*/ 1218586 h 1218586"/>
                <a:gd name="connsiteX4" fmla="*/ 0 w 561087"/>
                <a:gd name="connsiteY4" fmla="*/ 0 h 121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1087" h="1218586">
                  <a:moveTo>
                    <a:pt x="0" y="0"/>
                  </a:moveTo>
                  <a:lnTo>
                    <a:pt x="561087" y="0"/>
                  </a:lnTo>
                  <a:lnTo>
                    <a:pt x="561087" y="1218586"/>
                  </a:lnTo>
                  <a:lnTo>
                    <a:pt x="0" y="121858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17" t="56538" r="14900" b="37177"/>
            <a:stretch/>
          </p:blipFill>
          <p:spPr>
            <a:xfrm>
              <a:off x="1880361" y="3755750"/>
              <a:ext cx="1365759" cy="525700"/>
            </a:xfrm>
            <a:custGeom>
              <a:avLst/>
              <a:gdLst>
                <a:gd name="connsiteX0" fmla="*/ 0 w 1365759"/>
                <a:gd name="connsiteY0" fmla="*/ 0 h 525700"/>
                <a:gd name="connsiteX1" fmla="*/ 1365759 w 1365759"/>
                <a:gd name="connsiteY1" fmla="*/ 0 h 525700"/>
                <a:gd name="connsiteX2" fmla="*/ 1365759 w 1365759"/>
                <a:gd name="connsiteY2" fmla="*/ 525700 h 525700"/>
                <a:gd name="connsiteX3" fmla="*/ 0 w 1365759"/>
                <a:gd name="connsiteY3" fmla="*/ 525700 h 525700"/>
                <a:gd name="connsiteX4" fmla="*/ 0 w 1365759"/>
                <a:gd name="connsiteY4" fmla="*/ 0 h 52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5759" h="525700">
                  <a:moveTo>
                    <a:pt x="0" y="0"/>
                  </a:moveTo>
                  <a:lnTo>
                    <a:pt x="1365759" y="0"/>
                  </a:lnTo>
                  <a:lnTo>
                    <a:pt x="1365759" y="525700"/>
                  </a:lnTo>
                  <a:lnTo>
                    <a:pt x="0" y="5257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76" t="56715" r="9111" b="40535"/>
            <a:stretch/>
          </p:blipFill>
          <p:spPr>
            <a:xfrm>
              <a:off x="3291040" y="3770486"/>
              <a:ext cx="290344" cy="230032"/>
            </a:xfrm>
            <a:custGeom>
              <a:avLst/>
              <a:gdLst>
                <a:gd name="connsiteX0" fmla="*/ 0 w 290344"/>
                <a:gd name="connsiteY0" fmla="*/ 0 h 230032"/>
                <a:gd name="connsiteX1" fmla="*/ 290344 w 290344"/>
                <a:gd name="connsiteY1" fmla="*/ 0 h 230032"/>
                <a:gd name="connsiteX2" fmla="*/ 290344 w 290344"/>
                <a:gd name="connsiteY2" fmla="*/ 230032 h 230032"/>
                <a:gd name="connsiteX3" fmla="*/ 0 w 290344"/>
                <a:gd name="connsiteY3" fmla="*/ 230032 h 230032"/>
                <a:gd name="connsiteX4" fmla="*/ 0 w 290344"/>
                <a:gd name="connsiteY4" fmla="*/ 0 h 23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344" h="230032">
                  <a:moveTo>
                    <a:pt x="0" y="0"/>
                  </a:moveTo>
                  <a:lnTo>
                    <a:pt x="290344" y="0"/>
                  </a:lnTo>
                  <a:lnTo>
                    <a:pt x="290344" y="230032"/>
                  </a:lnTo>
                  <a:lnTo>
                    <a:pt x="0" y="23003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86" t="63053" r="11108" b="32017"/>
            <a:stretch/>
          </p:blipFill>
          <p:spPr>
            <a:xfrm>
              <a:off x="2359240" y="4300676"/>
              <a:ext cx="1106509" cy="412424"/>
            </a:xfrm>
            <a:custGeom>
              <a:avLst/>
              <a:gdLst>
                <a:gd name="connsiteX0" fmla="*/ 0 w 1106509"/>
                <a:gd name="connsiteY0" fmla="*/ 0 h 412424"/>
                <a:gd name="connsiteX1" fmla="*/ 1106509 w 1106509"/>
                <a:gd name="connsiteY1" fmla="*/ 0 h 412424"/>
                <a:gd name="connsiteX2" fmla="*/ 1106509 w 1106509"/>
                <a:gd name="connsiteY2" fmla="*/ 412424 h 412424"/>
                <a:gd name="connsiteX3" fmla="*/ 0 w 1106509"/>
                <a:gd name="connsiteY3" fmla="*/ 412424 h 412424"/>
                <a:gd name="connsiteX4" fmla="*/ 0 w 1106509"/>
                <a:gd name="connsiteY4" fmla="*/ 0 h 4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6509" h="412424">
                  <a:moveTo>
                    <a:pt x="0" y="0"/>
                  </a:moveTo>
                  <a:lnTo>
                    <a:pt x="1106509" y="0"/>
                  </a:lnTo>
                  <a:lnTo>
                    <a:pt x="1106509" y="412424"/>
                  </a:lnTo>
                  <a:lnTo>
                    <a:pt x="0" y="4124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17" t="63126" r="30747" b="25599"/>
            <a:stretch/>
          </p:blipFill>
          <p:spPr>
            <a:xfrm>
              <a:off x="1880361" y="4306825"/>
              <a:ext cx="448056" cy="943067"/>
            </a:xfrm>
            <a:custGeom>
              <a:avLst/>
              <a:gdLst>
                <a:gd name="connsiteX0" fmla="*/ 0 w 448056"/>
                <a:gd name="connsiteY0" fmla="*/ 0 h 943067"/>
                <a:gd name="connsiteX1" fmla="*/ 448056 w 448056"/>
                <a:gd name="connsiteY1" fmla="*/ 0 h 943067"/>
                <a:gd name="connsiteX2" fmla="*/ 448056 w 448056"/>
                <a:gd name="connsiteY2" fmla="*/ 943067 h 943067"/>
                <a:gd name="connsiteX3" fmla="*/ 0 w 448056"/>
                <a:gd name="connsiteY3" fmla="*/ 943067 h 943067"/>
                <a:gd name="connsiteX4" fmla="*/ 0 w 448056"/>
                <a:gd name="connsiteY4" fmla="*/ 0 h 94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056" h="943067">
                  <a:moveTo>
                    <a:pt x="0" y="0"/>
                  </a:moveTo>
                  <a:lnTo>
                    <a:pt x="448056" y="0"/>
                  </a:lnTo>
                  <a:lnTo>
                    <a:pt x="448056" y="943067"/>
                  </a:lnTo>
                  <a:lnTo>
                    <a:pt x="0" y="94306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35" t="63642" r="49953" b="31427"/>
            <a:stretch/>
          </p:blipFill>
          <p:spPr>
            <a:xfrm>
              <a:off x="723171" y="4349954"/>
              <a:ext cx="492981" cy="412424"/>
            </a:xfrm>
            <a:custGeom>
              <a:avLst/>
              <a:gdLst>
                <a:gd name="connsiteX0" fmla="*/ 0 w 492981"/>
                <a:gd name="connsiteY0" fmla="*/ 0 h 412424"/>
                <a:gd name="connsiteX1" fmla="*/ 492981 w 492981"/>
                <a:gd name="connsiteY1" fmla="*/ 0 h 412424"/>
                <a:gd name="connsiteX2" fmla="*/ 492981 w 492981"/>
                <a:gd name="connsiteY2" fmla="*/ 412424 h 412424"/>
                <a:gd name="connsiteX3" fmla="*/ 0 w 492981"/>
                <a:gd name="connsiteY3" fmla="*/ 412424 h 412424"/>
                <a:gd name="connsiteX4" fmla="*/ 0 w 492981"/>
                <a:gd name="connsiteY4" fmla="*/ 0 h 4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981" h="412424">
                  <a:moveTo>
                    <a:pt x="0" y="0"/>
                  </a:moveTo>
                  <a:lnTo>
                    <a:pt x="492981" y="0"/>
                  </a:lnTo>
                  <a:lnTo>
                    <a:pt x="492981" y="412424"/>
                  </a:lnTo>
                  <a:lnTo>
                    <a:pt x="0" y="412424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9" t="68356" r="25178" b="28894"/>
            <a:stretch/>
          </p:blipFill>
          <p:spPr>
            <a:xfrm>
              <a:off x="2360579" y="4744304"/>
              <a:ext cx="290344" cy="230032"/>
            </a:xfrm>
            <a:custGeom>
              <a:avLst/>
              <a:gdLst>
                <a:gd name="connsiteX0" fmla="*/ 0 w 290344"/>
                <a:gd name="connsiteY0" fmla="*/ 0 h 230032"/>
                <a:gd name="connsiteX1" fmla="*/ 290344 w 290344"/>
                <a:gd name="connsiteY1" fmla="*/ 0 h 230032"/>
                <a:gd name="connsiteX2" fmla="*/ 290344 w 290344"/>
                <a:gd name="connsiteY2" fmla="*/ 230032 h 230032"/>
                <a:gd name="connsiteX3" fmla="*/ 0 w 290344"/>
                <a:gd name="connsiteY3" fmla="*/ 230032 h 230032"/>
                <a:gd name="connsiteX4" fmla="*/ 0 w 290344"/>
                <a:gd name="connsiteY4" fmla="*/ 0 h 230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344" h="230032">
                  <a:moveTo>
                    <a:pt x="0" y="0"/>
                  </a:moveTo>
                  <a:lnTo>
                    <a:pt x="290344" y="0"/>
                  </a:lnTo>
                  <a:lnTo>
                    <a:pt x="290344" y="230032"/>
                  </a:lnTo>
                  <a:lnTo>
                    <a:pt x="0" y="230032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89" t="71601" r="39374" b="20625"/>
            <a:stretch/>
          </p:blipFill>
          <p:spPr>
            <a:xfrm>
              <a:off x="1380744" y="5015712"/>
              <a:ext cx="448056" cy="650289"/>
            </a:xfrm>
            <a:custGeom>
              <a:avLst/>
              <a:gdLst>
                <a:gd name="connsiteX0" fmla="*/ 0 w 448056"/>
                <a:gd name="connsiteY0" fmla="*/ 0 h 650289"/>
                <a:gd name="connsiteX1" fmla="*/ 448056 w 448056"/>
                <a:gd name="connsiteY1" fmla="*/ 0 h 650289"/>
                <a:gd name="connsiteX2" fmla="*/ 448056 w 448056"/>
                <a:gd name="connsiteY2" fmla="*/ 650289 h 650289"/>
                <a:gd name="connsiteX3" fmla="*/ 0 w 448056"/>
                <a:gd name="connsiteY3" fmla="*/ 650289 h 650289"/>
                <a:gd name="connsiteX4" fmla="*/ 0 w 448056"/>
                <a:gd name="connsiteY4" fmla="*/ 0 h 65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056" h="650289">
                  <a:moveTo>
                    <a:pt x="0" y="0"/>
                  </a:moveTo>
                  <a:lnTo>
                    <a:pt x="448056" y="0"/>
                  </a:lnTo>
                  <a:lnTo>
                    <a:pt x="448056" y="650289"/>
                  </a:lnTo>
                  <a:lnTo>
                    <a:pt x="0" y="65028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</p:pic>
      </p:grpSp>
      <p:pic>
        <p:nvPicPr>
          <p:cNvPr id="25" name="Graphic 13">
            <a:extLst>
              <a:ext uri="{FF2B5EF4-FFF2-40B4-BE49-F238E27FC236}">
                <a16:creationId xmlns:a16="http://schemas.microsoft.com/office/drawing/2014/main" id="{608B0327-7718-4DAA-BFC1-6381E679DF5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rot="5400000" flipH="1">
            <a:off x="4744433" y="1679673"/>
            <a:ext cx="442678" cy="9931545"/>
          </a:xfrm>
          <a:prstGeom prst="rect">
            <a:avLst/>
          </a:prstGeom>
        </p:spPr>
      </p:pic>
      <p:pic>
        <p:nvPicPr>
          <p:cNvPr id="26" name="Content Placeholder 5"/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543" y="6242050"/>
            <a:ext cx="2079783" cy="54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26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14B4D-651A-49E5-AC62-0E8B8CA3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5DB7BB-7074-4352-8B5C-4D356540E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9EF22-16E9-48E6-8CCB-39EC22FF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EAE3-A8C0-4E7F-88BB-FC52A4FD80A1}" type="datetimeFigureOut">
              <a:rPr lang="id-ID" smtClean="0"/>
              <a:t>14/10/2020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9898C-2058-40A2-8EA5-18C50691B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24E6B-F407-4AE9-886D-CEE9438BC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14FE3-34C5-4E43-A09C-30DE1A2A5BC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6711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E721EC-1859-4A9F-A287-90AE5C0B4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20CD4-48E8-437A-900A-73483A249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4E01D-F016-40F8-AE73-BF7697D68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EAE3-A8C0-4E7F-88BB-FC52A4FD80A1}" type="datetimeFigureOut">
              <a:rPr lang="id-ID" smtClean="0"/>
              <a:t>14/10/2020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56CB4-E59D-474B-8980-85386918D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C1B22-3361-4713-9C43-389A8FB00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14FE3-34C5-4E43-A09C-30DE1A2A5BC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1550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409A982-D378-4C20-B9C2-880C37B647C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7537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F7548-E651-4FB7-A53B-041F6B9AD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6809"/>
            <a:ext cx="10515600" cy="829429"/>
          </a:xfrm>
        </p:spPr>
        <p:txBody>
          <a:bodyPr/>
          <a:lstStyle>
            <a:lvl1pPr>
              <a:defRPr b="1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D48E6-5AD8-4C74-8FC1-2033AD145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15D5D-3DF1-4FA0-8343-ED69FA34F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EAE3-A8C0-4E7F-88BB-FC52A4FD80A1}" type="datetimeFigureOut">
              <a:rPr lang="id-ID" smtClean="0"/>
              <a:t>14/10/2020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E3DA0-EC4C-450F-A5CE-39491599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B2F3A-5F7B-4570-A01E-5E73DB23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14FE3-34C5-4E43-A09C-30DE1A2A5BC5}" type="slidenum">
              <a:rPr lang="id-ID" smtClean="0"/>
              <a:t>‹#›</a:t>
            </a:fld>
            <a:endParaRPr lang="id-ID"/>
          </a:p>
        </p:txBody>
      </p:sp>
      <p:pic>
        <p:nvPicPr>
          <p:cNvPr id="7" name="Graphic 13">
            <a:extLst>
              <a:ext uri="{FF2B5EF4-FFF2-40B4-BE49-F238E27FC236}">
                <a16:creationId xmlns:a16="http://schemas.microsoft.com/office/drawing/2014/main" id="{608B0327-7718-4DAA-BFC1-6381E679DF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22860" y="2107096"/>
            <a:ext cx="442302" cy="4761253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80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:\bagusco\bagusco\K2020\kindpng_9476.png"/>
          <p:cNvPicPr/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76200" y="-3282845"/>
            <a:ext cx="12192000" cy="77919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9500C4-6EF2-489B-9FC0-F21FA0E97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ED213-F7A6-4124-A51A-6CEAE903B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2E723-4199-42E1-B5BF-AA1FA5184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EAE3-A8C0-4E7F-88BB-FC52A4FD80A1}" type="datetimeFigureOut">
              <a:rPr lang="id-ID" smtClean="0"/>
              <a:t>14/10/2020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E9C2F-C8BB-4681-BB0D-CD8D89D60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458A0-F1B2-4460-8FF0-97369CC8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14FE3-34C5-4E43-A09C-30DE1A2A5BC5}" type="slidenum">
              <a:rPr lang="id-ID" smtClean="0"/>
              <a:t>‹#›</a:t>
            </a:fld>
            <a:endParaRPr lang="id-ID"/>
          </a:p>
        </p:txBody>
      </p:sp>
      <p:pic>
        <p:nvPicPr>
          <p:cNvPr id="7" name="Graphic 13">
            <a:extLst>
              <a:ext uri="{FF2B5EF4-FFF2-40B4-BE49-F238E27FC236}">
                <a16:creationId xmlns:a16="http://schemas.microsoft.com/office/drawing/2014/main" id="{608B0327-7718-4DAA-BFC1-6381E679DF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5400000" flipH="1">
            <a:off x="4744433" y="1679673"/>
            <a:ext cx="442678" cy="9931545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543" y="6242050"/>
            <a:ext cx="2079783" cy="54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6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D1F10-78B2-4E92-AACF-9DDE5F1D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1382E-9BA1-47A8-AB74-BD18C4113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4A561-D9A3-479F-A003-3367C7B75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55695-06C3-44D5-A73B-8AF1D772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EAE3-A8C0-4E7F-88BB-FC52A4FD80A1}" type="datetimeFigureOut">
              <a:rPr lang="id-ID" smtClean="0"/>
              <a:t>14/10/2020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8BAC5-BC8E-4E71-8552-4E5D6479B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FDD2C-6A71-4C1B-A9A9-85EF48C0D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14FE3-34C5-4E43-A09C-30DE1A2A5BC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6667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AE44-DBFC-4994-97E9-BB94588C4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183C7-6303-4E73-901C-3CD890400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3A784-6E23-4048-BA0E-FCAB38A58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39CD8-27D0-4BFB-B42C-954D342070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0A5D25-C303-4F11-815A-7884CF55F8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20964C-F398-4C61-AA8A-DF0982AF4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EAE3-A8C0-4E7F-88BB-FC52A4FD80A1}" type="datetimeFigureOut">
              <a:rPr lang="id-ID" smtClean="0"/>
              <a:t>14/10/2020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A1E12-1E4A-4E81-830E-F858C2CD2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0ED119-C686-428B-802C-4AD78EC21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14FE3-34C5-4E43-A09C-30DE1A2A5BC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073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3574A-5940-4DEE-8FD4-4A6F7725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854C4-71D6-4A80-86CD-825D478AE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EAE3-A8C0-4E7F-88BB-FC52A4FD80A1}" type="datetimeFigureOut">
              <a:rPr lang="id-ID" smtClean="0"/>
              <a:t>14/10/2020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D6BBB-A3F6-4A82-859E-AF19B90A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B6E0C-B679-424C-899B-BB691AE2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14FE3-34C5-4E43-A09C-30DE1A2A5BC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4937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49E2C9-5154-4FF9-B20B-867AAC178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EAE3-A8C0-4E7F-88BB-FC52A4FD80A1}" type="datetimeFigureOut">
              <a:rPr lang="id-ID" smtClean="0"/>
              <a:t>14/10/2020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6E5670-819C-48AB-AAEC-83148C97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863EA-0C8C-4411-82AA-C11456D95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14FE3-34C5-4E43-A09C-30DE1A2A5BC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5493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48ACE-9C62-471E-B3DC-45CE29A2C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A38A9-1AD5-4E19-8ED0-0334ED94E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4F0C8-7335-42AE-817A-F111E963D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10D4D-A00F-402A-8044-4A4330FDF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EAE3-A8C0-4E7F-88BB-FC52A4FD80A1}" type="datetimeFigureOut">
              <a:rPr lang="id-ID" smtClean="0"/>
              <a:t>14/10/2020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FD5B5-ACAD-4D8F-9658-052EB4587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BB6A6-898A-4108-8634-738D4890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14FE3-34C5-4E43-A09C-30DE1A2A5BC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39579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A41A1-D14B-4ABA-BADD-DC224A5CF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D98CB4-72A9-430A-836A-243AF031BC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F5F52-A63E-4DCA-98C1-DF309FC92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50C07-565F-4C0E-BA62-7BD5B932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EAE3-A8C0-4E7F-88BB-FC52A4FD80A1}" type="datetimeFigureOut">
              <a:rPr lang="id-ID" smtClean="0"/>
              <a:t>14/10/2020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70CFE-FC6D-4297-9665-127FBD152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8F9FB-CA27-4D3F-985D-C0C3879E1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A14FE3-34C5-4E43-A09C-30DE1A2A5BC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5073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CF8EEB-36E5-4CDF-AB5D-8C93865BA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66762-209F-4408-8B51-D89FC0D04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39949-9756-40D4-91BB-167E4934A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8EAE3-A8C0-4E7F-88BB-FC52A4FD80A1}" type="datetimeFigureOut">
              <a:rPr lang="id-ID" smtClean="0"/>
              <a:t>14/10/2020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75C7D-699B-4F42-B294-F5A8993929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3280E-4EC1-41EA-9A00-3EF5A2886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14FE3-34C5-4E43-A09C-30DE1A2A5BC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087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0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9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4.wmf"/><Relationship Id="rId3" Type="http://schemas.openxmlformats.org/officeDocument/2006/relationships/image" Target="../media/image10.png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3.wmf"/><Relationship Id="rId5" Type="http://schemas.openxmlformats.org/officeDocument/2006/relationships/image" Target="../media/image21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9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10.png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3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943308"/>
            <a:ext cx="8095160" cy="931212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b="1" dirty="0" smtClean="0"/>
              <a:t>STA513 – </a:t>
            </a:r>
            <a:r>
              <a:rPr lang="en-US" sz="4000" b="1" dirty="0" err="1" smtClean="0"/>
              <a:t>Analisis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Statistika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untuk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Bisnis</a:t>
            </a:r>
            <a:r>
              <a:rPr lang="en-US" sz="4000" b="1" dirty="0" smtClean="0"/>
              <a:t>, </a:t>
            </a:r>
            <a:r>
              <a:rPr lang="en-US" sz="4000" b="1" dirty="0" err="1" smtClean="0"/>
              <a:t>Ekonomi</a:t>
            </a:r>
            <a:r>
              <a:rPr lang="en-US" sz="4000" b="1" dirty="0" smtClean="0"/>
              <a:t>, </a:t>
            </a:r>
            <a:r>
              <a:rPr lang="en-US" sz="4000" b="1" dirty="0" err="1" smtClean="0"/>
              <a:t>dan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Industri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/>
              <a:t>Semester </a:t>
            </a:r>
            <a:r>
              <a:rPr lang="en-US" sz="2000" b="1" dirty="0" err="1"/>
              <a:t>Ganjil</a:t>
            </a:r>
            <a:r>
              <a:rPr lang="en-US" sz="2000" b="1" dirty="0"/>
              <a:t> </a:t>
            </a:r>
            <a:r>
              <a:rPr lang="en-US" sz="2000" b="1" dirty="0" smtClean="0"/>
              <a:t>2020/2021</a:t>
            </a:r>
            <a:endParaRPr lang="en-US" sz="2000" b="1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069700" y="4852340"/>
            <a:ext cx="4405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effectLst>
                  <a:glow rad="203200">
                    <a:schemeClr val="bg1"/>
                  </a:glow>
                </a:effectLst>
              </a:rPr>
              <a:t>disusun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effectLst>
                  <a:glow rad="203200">
                    <a:schemeClr val="bg1"/>
                  </a:glow>
                </a:effectLst>
              </a:rPr>
              <a:t> </a:t>
            </a: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effectLst>
                  <a:glow rad="203200">
                    <a:schemeClr val="bg1"/>
                  </a:glow>
                </a:effectLst>
              </a:rPr>
              <a:t>oleh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effectLst>
                  <a:glow rad="203200">
                    <a:schemeClr val="bg1"/>
                  </a:glow>
                </a:effectLst>
              </a:rPr>
              <a:t>: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effectLst>
                  <a:glow rad="203200">
                    <a:schemeClr val="bg1"/>
                  </a:glow>
                </a:effectLst>
              </a:rPr>
              <a:t>Bagus Sartono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  <a:effectLst>
                  <a:glow rad="203200">
                    <a:schemeClr val="bg1"/>
                  </a:glow>
                </a:effectLst>
              </a:rPr>
              <a:t>bagusco@apps.ipb.ac.id</a:t>
            </a:r>
            <a:endParaRPr lang="en-US" sz="1600" b="1" dirty="0">
              <a:solidFill>
                <a:schemeClr val="accent6">
                  <a:lumMod val="75000"/>
                </a:schemeClr>
              </a:solidFill>
              <a:effectLst>
                <a:glow rad="203200">
                  <a:schemeClr val="bg1"/>
                </a:glow>
              </a:effectLst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effectLst>
                  <a:glow rad="203200">
                    <a:schemeClr val="bg1"/>
                  </a:glow>
                </a:effectLst>
              </a:rPr>
              <a:t>0852-1523-1823</a:t>
            </a:r>
          </a:p>
        </p:txBody>
      </p:sp>
      <p:sp>
        <p:nvSpPr>
          <p:cNvPr id="9" name="Rectangle 8"/>
          <p:cNvSpPr/>
          <p:nvPr/>
        </p:nvSpPr>
        <p:spPr>
          <a:xfrm>
            <a:off x="7272200" y="4852340"/>
            <a:ext cx="4572000" cy="9094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15000"/>
              </a:lnSpc>
              <a:spcBef>
                <a:spcPts val="600"/>
              </a:spcBef>
            </a:pPr>
            <a:r>
              <a:rPr lang="en-U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Prodi </a:t>
            </a:r>
            <a:r>
              <a:rPr lang="en-US" sz="20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Statistika</a:t>
            </a:r>
            <a:r>
              <a:rPr lang="en-U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Sains</a:t>
            </a:r>
            <a:r>
              <a:rPr lang="en-U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15000"/>
              </a:lnSpc>
            </a:pP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Fakultas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Matematika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Ilmu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Pengetahuan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Alam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Institut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Pertanian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Bogor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11274957" y="592911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2020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5069700" y="3911743"/>
            <a:ext cx="6707772" cy="856951"/>
          </a:xfrm>
          <a:solidFill>
            <a:schemeClr val="accent5">
              <a:lumMod val="40000"/>
              <a:lumOff val="60000"/>
              <a:alpha val="49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r"/>
            <a:r>
              <a:rPr lang="en-US" sz="2000" b="1" dirty="0"/>
              <a:t>PERTEMUAN </a:t>
            </a:r>
            <a:r>
              <a:rPr lang="en-US" sz="2000" b="1" dirty="0" smtClean="0"/>
              <a:t>#6</a:t>
            </a:r>
            <a:endParaRPr lang="en-US" sz="2000" b="1" dirty="0"/>
          </a:p>
          <a:p>
            <a:pPr algn="r"/>
            <a:r>
              <a:rPr lang="en-US" sz="2000" b="1" dirty="0" err="1" smtClean="0"/>
              <a:t>Statistika</a:t>
            </a:r>
            <a:r>
              <a:rPr lang="en-US" sz="2000" b="1" dirty="0" smtClean="0"/>
              <a:t> Non </a:t>
            </a:r>
            <a:r>
              <a:rPr lang="en-US" sz="2000" b="1" dirty="0" err="1" smtClean="0"/>
              <a:t>Parametrik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2602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26588" y="1219201"/>
            <a:ext cx="8298504" cy="554881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457200" fontAlgn="base">
              <a:spcBef>
                <a:spcPts val="1200"/>
              </a:spcBef>
              <a:spcAft>
                <a:spcPct val="0"/>
              </a:spcAft>
              <a:buNone/>
              <a:tabLst>
                <a:tab pos="457200" algn="l"/>
              </a:tabLst>
              <a:defRPr/>
            </a:pPr>
            <a:r>
              <a:rPr lang="fi-FI" altLang="en-US" sz="2200" b="1" kern="0" dirty="0">
                <a:solidFill>
                  <a:srgbClr val="000000"/>
                </a:solidFill>
                <a:cs typeface="Times New Roman" panose="02020603050405020304" pitchFamily="18" charset="0"/>
              </a:rPr>
              <a:t>Wilayah kritik</a:t>
            </a:r>
            <a:endParaRPr lang="en-US" altLang="en-US" sz="2200" kern="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indent="0" fontAlgn="base">
              <a:spcBef>
                <a:spcPts val="600"/>
              </a:spcBef>
              <a:spcAft>
                <a:spcPct val="0"/>
              </a:spcAft>
              <a:buNone/>
              <a:tabLst>
                <a:tab pos="457200" algn="l"/>
              </a:tabLst>
              <a:defRPr/>
            </a:pPr>
            <a:r>
              <a:rPr lang="fi-FI" altLang="en-US" sz="22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Jika pengujian hipotesis tersebut misalnya menggunakan </a:t>
            </a:r>
            <a:r>
              <a:rPr lang="en-US" altLang="en-US" sz="2200" kern="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fi-FI" altLang="en-US" sz="22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=0.05 maka wilayah kritiknya </a:t>
            </a:r>
            <a:endParaRPr lang="en-US" altLang="en-US" sz="2200" kern="0" dirty="0">
              <a:solidFill>
                <a:srgbClr val="000000"/>
              </a:solidFill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marL="0" indent="0" eaLnBrk="0" fontAlgn="base" hangingPunct="0">
              <a:spcBef>
                <a:spcPts val="600"/>
              </a:spcBef>
              <a:spcAft>
                <a:spcPct val="0"/>
              </a:spcAft>
              <a:buNone/>
              <a:tabLst>
                <a:tab pos="457200" algn="l"/>
              </a:tabLst>
              <a:defRPr/>
            </a:pPr>
            <a:r>
              <a:rPr lang="fi-FI" altLang="en-US" sz="2200" kern="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Jika z</a:t>
            </a:r>
            <a:r>
              <a:rPr lang="fi-FI" altLang="en-US" sz="2200" kern="0" baseline="-3000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hitung</a:t>
            </a:r>
            <a:r>
              <a:rPr lang="fi-FI" altLang="en-US" sz="2200" kern="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kern="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fi-FI" altLang="en-US" sz="22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 z</a:t>
            </a:r>
            <a:r>
              <a:rPr lang="en-US" altLang="en-US" sz="2200" kern="0" baseline="-3000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fi-FI" altLang="en-US" sz="2200" kern="0" baseline="-300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fi-FI" altLang="en-US" sz="2200" kern="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maka </a:t>
            </a:r>
            <a:r>
              <a:rPr lang="fi-FI" altLang="en-US" sz="2200" kern="0" dirty="0" smtClean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H0 </a:t>
            </a:r>
            <a:r>
              <a:rPr lang="fi-FI" altLang="en-US" sz="2200" kern="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ditolak ( Jika z</a:t>
            </a:r>
            <a:r>
              <a:rPr lang="fi-FI" altLang="en-US" sz="2200" kern="0" baseline="-2500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hitung</a:t>
            </a:r>
            <a:r>
              <a:rPr lang="fi-FI" altLang="en-US" sz="2200" kern="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kern="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fi-FI" altLang="en-US" sz="2200" kern="0" baseline="-300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fi-FI" altLang="en-US" sz="22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1.645</a:t>
            </a:r>
            <a:r>
              <a:rPr lang="fi-FI" altLang="en-US" sz="2200" kern="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maka </a:t>
            </a:r>
            <a:r>
              <a:rPr lang="fi-FI" altLang="en-US" sz="2200" kern="0" dirty="0" smtClean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H0 </a:t>
            </a:r>
            <a:r>
              <a:rPr lang="fi-FI" altLang="en-US" sz="2200" kern="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ditolak)</a:t>
            </a:r>
            <a:endParaRPr lang="en-US" altLang="en-US" sz="2200" kern="0" dirty="0">
              <a:solidFill>
                <a:srgbClr val="000000"/>
              </a:solidFill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marL="0" indent="0" eaLnBrk="0" fontAlgn="base" hangingPunct="0">
              <a:spcBef>
                <a:spcPts val="600"/>
              </a:spcBef>
              <a:spcAft>
                <a:spcPct val="0"/>
              </a:spcAft>
              <a:buNone/>
              <a:tabLst>
                <a:tab pos="457200" algn="l"/>
              </a:tabLst>
              <a:defRPr/>
            </a:pPr>
            <a:r>
              <a:rPr lang="fi-FI" altLang="en-US" sz="2200" kern="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Jika z</a:t>
            </a:r>
            <a:r>
              <a:rPr lang="fi-FI" altLang="en-US" sz="2200" kern="0" baseline="-2500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hitung</a:t>
            </a:r>
            <a:r>
              <a:rPr lang="fi-FI" altLang="en-US" sz="2200" kern="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&lt; z</a:t>
            </a:r>
            <a:r>
              <a:rPr lang="en-US" altLang="en-US" sz="2200" kern="0" baseline="-3000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fi-FI" altLang="en-US" sz="2200" kern="0" baseline="-300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fi-FI" altLang="en-US" sz="2200" kern="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maka </a:t>
            </a:r>
            <a:r>
              <a:rPr lang="fi-FI" altLang="en-US" sz="2200" kern="0" dirty="0" smtClean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H0 </a:t>
            </a:r>
            <a:r>
              <a:rPr lang="fi-FI" altLang="en-US" sz="2200" kern="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diterima ( Jika z</a:t>
            </a:r>
            <a:r>
              <a:rPr lang="fi-FI" altLang="en-US" sz="2200" kern="0" baseline="-2500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hitung</a:t>
            </a:r>
            <a:r>
              <a:rPr lang="fi-FI" altLang="en-US" sz="2200" kern="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&lt; 1.645</a:t>
            </a:r>
            <a:r>
              <a:rPr lang="fi-FI" altLang="en-US" sz="2200" kern="0" baseline="-3000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fi-FI" altLang="en-US" sz="2200" kern="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maka </a:t>
            </a:r>
            <a:r>
              <a:rPr lang="fi-FI" altLang="en-US" sz="2200" kern="0" dirty="0" smtClean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H0 </a:t>
            </a:r>
            <a:r>
              <a:rPr lang="fi-FI" altLang="en-US" sz="2200" kern="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diterima)</a:t>
            </a:r>
            <a:endParaRPr lang="en-US" altLang="en-US" sz="2200" kern="0" dirty="0">
              <a:solidFill>
                <a:srgbClr val="000000"/>
              </a:solidFill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marL="0" indent="0" eaLnBrk="0" fontAlgn="base" hangingPunct="0">
              <a:spcBef>
                <a:spcPts val="600"/>
              </a:spcBef>
              <a:spcAft>
                <a:spcPct val="0"/>
              </a:spcAft>
              <a:buNone/>
              <a:tabLst>
                <a:tab pos="457200" algn="l"/>
              </a:tabLst>
              <a:defRPr/>
            </a:pPr>
            <a:r>
              <a:rPr lang="fi-FI" altLang="en-US" sz="2200" b="1" kern="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Perhitungan	</a:t>
            </a:r>
            <a:endParaRPr lang="en-US" altLang="en-US" sz="2200" kern="0" dirty="0">
              <a:solidFill>
                <a:srgbClr val="000000"/>
              </a:solidFill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marL="0" indent="0" eaLnBrk="0" fontAlgn="base" hangingPunct="0">
              <a:spcBef>
                <a:spcPts val="600"/>
              </a:spcBef>
              <a:spcAft>
                <a:spcPct val="0"/>
              </a:spcAft>
              <a:buNone/>
              <a:tabLst>
                <a:tab pos="457200" algn="l"/>
              </a:tabLst>
              <a:defRPr/>
            </a:pPr>
            <a:r>
              <a:rPr lang="fi-FI" altLang="en-US" sz="2200" kern="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Untuk menguji hipotesis tersebut digunakan uji Z.  Nilai Z dihitung dengan </a:t>
            </a:r>
            <a:r>
              <a:rPr lang="fi-FI" altLang="en-US" sz="2200" kern="0" dirty="0" smtClean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formula:</a:t>
            </a:r>
            <a:endParaRPr lang="fi-FI" altLang="en-US" sz="2200" kern="0" dirty="0">
              <a:solidFill>
                <a:srgbClr val="000000"/>
              </a:solidFill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 eaLnBrk="0" fontAlgn="base" hangingPunct="0">
              <a:spcBef>
                <a:spcPts val="600"/>
              </a:spcBef>
              <a:spcAft>
                <a:spcPct val="0"/>
              </a:spcAft>
              <a:buNone/>
              <a:tabLst>
                <a:tab pos="457200" algn="l"/>
              </a:tabLst>
              <a:defRPr/>
            </a:pPr>
            <a:endParaRPr lang="fi-FI" altLang="en-US" sz="2200" kern="0" dirty="0">
              <a:solidFill>
                <a:srgbClr val="000000"/>
              </a:solidFill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 eaLnBrk="0" fontAlgn="base" hangingPunct="0">
              <a:spcBef>
                <a:spcPts val="600"/>
              </a:spcBef>
              <a:spcAft>
                <a:spcPct val="0"/>
              </a:spcAft>
              <a:buNone/>
              <a:tabLst>
                <a:tab pos="457200" algn="l"/>
              </a:tabLst>
              <a:defRPr/>
            </a:pPr>
            <a:r>
              <a:rPr lang="en-US" altLang="en-US" sz="2200" i="1" dirty="0">
                <a:cs typeface="Times New Roman" panose="02020603050405020304" pitchFamily="18" charset="0"/>
              </a:rPr>
              <a:t>p</a:t>
            </a:r>
            <a:r>
              <a:rPr lang="en-US" altLang="en-US" sz="2200" i="1" baseline="-30000" dirty="0">
                <a:cs typeface="Times New Roman" panose="02020603050405020304" pitchFamily="18" charset="0"/>
              </a:rPr>
              <a:t>0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adalah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nilai</a:t>
            </a:r>
            <a:r>
              <a:rPr lang="en-US" altLang="en-US" sz="2200" dirty="0">
                <a:cs typeface="Times New Roman" panose="02020603050405020304" pitchFamily="18" charset="0"/>
              </a:rPr>
              <a:t> p </a:t>
            </a:r>
            <a:r>
              <a:rPr lang="en-US" altLang="en-US" sz="2200" dirty="0" err="1">
                <a:cs typeface="Times New Roman" panose="02020603050405020304" pitchFamily="18" charset="0"/>
              </a:rPr>
              <a:t>pada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hipotesis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nol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dalam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contoh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ini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adalah</a:t>
            </a:r>
            <a:r>
              <a:rPr lang="en-US" altLang="en-US" sz="2200" dirty="0">
                <a:cs typeface="Times New Roman" panose="02020603050405020304" pitchFamily="18" charset="0"/>
              </a:rPr>
              <a:t> 0.5.  </a:t>
            </a:r>
            <a:r>
              <a:rPr lang="en-US" altLang="en-US" sz="2200" dirty="0" err="1">
                <a:cs typeface="Times New Roman" panose="02020603050405020304" pitchFamily="18" charset="0"/>
              </a:rPr>
              <a:t>Nilai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</a:p>
          <a:p>
            <a:pPr marL="0" indent="0" eaLnBrk="0" fontAlgn="base" hangingPunct="0">
              <a:spcBef>
                <a:spcPts val="600"/>
              </a:spcBef>
              <a:spcAft>
                <a:spcPct val="0"/>
              </a:spcAft>
              <a:buNone/>
              <a:tabLst>
                <a:tab pos="457200" algn="l"/>
              </a:tabLst>
              <a:defRPr/>
            </a:pPr>
            <a:r>
              <a:rPr lang="en-ID" altLang="en-US" sz="2200" dirty="0">
                <a:cs typeface="Times New Roman" panose="02020603050405020304" pitchFamily="18" charset="0"/>
              </a:rPr>
              <a:t>   </a:t>
            </a:r>
            <a:r>
              <a:rPr lang="en-US" altLang="en-US" sz="2200" dirty="0"/>
              <a:t>  </a:t>
            </a:r>
            <a:r>
              <a:rPr lang="en-US" altLang="en-US" sz="2200" dirty="0" err="1">
                <a:cs typeface="Times New Roman" panose="02020603050405020304" pitchFamily="18" charset="0"/>
              </a:rPr>
              <a:t>adalah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nilai</a:t>
            </a:r>
            <a:r>
              <a:rPr lang="en-US" altLang="en-US" sz="2200" dirty="0">
                <a:cs typeface="Times New Roman" panose="02020603050405020304" pitchFamily="18" charset="0"/>
              </a:rPr>
              <a:t> p </a:t>
            </a:r>
            <a:r>
              <a:rPr lang="en-US" altLang="en-US" sz="2200" dirty="0" err="1">
                <a:cs typeface="Times New Roman" panose="02020603050405020304" pitchFamily="18" charset="0"/>
              </a:rPr>
              <a:t>hasil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pengamatan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dalam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hal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ini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adalah</a:t>
            </a:r>
            <a:r>
              <a:rPr lang="en-US" altLang="en-US" sz="2200" dirty="0">
                <a:cs typeface="Times New Roman" panose="02020603050405020304" pitchFamily="18" charset="0"/>
              </a:rPr>
              <a:t> 30/45 = 0.67.   </a:t>
            </a:r>
            <a:r>
              <a:rPr lang="en-US" altLang="en-US" sz="2200" dirty="0" err="1">
                <a:cs typeface="Times New Roman" panose="02020603050405020304" pitchFamily="18" charset="0"/>
              </a:rPr>
              <a:t>Nilai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dihitung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dengan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menganggap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hipotesis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nol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benar</a:t>
            </a:r>
            <a:r>
              <a:rPr lang="en-US" altLang="en-US" sz="2200" dirty="0">
                <a:cs typeface="Times New Roman" panose="02020603050405020304" pitchFamily="18" charset="0"/>
              </a:rPr>
              <a:t>, </a:t>
            </a:r>
            <a:r>
              <a:rPr lang="en-US" altLang="en-US" sz="2200" dirty="0" err="1">
                <a:cs typeface="Times New Roman" panose="02020603050405020304" pitchFamily="18" charset="0"/>
              </a:rPr>
              <a:t>yaitu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dengan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rumus</a:t>
            </a:r>
            <a:r>
              <a:rPr lang="en-US" altLang="en-US" sz="2200" dirty="0">
                <a:cs typeface="Times New Roman" panose="02020603050405020304" pitchFamily="18" charset="0"/>
              </a:rPr>
              <a:t> :</a:t>
            </a:r>
            <a:endParaRPr lang="en-US" altLang="en-US" sz="2200" dirty="0">
              <a:sym typeface="Symbol" panose="05050102010706020507" pitchFamily="18" charset="2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  <a:tabLst>
                <a:tab pos="457200" algn="l"/>
              </a:tabLst>
              <a:defRPr/>
            </a:pPr>
            <a:endParaRPr lang="en-US" altLang="en-US" sz="2000" kern="0" dirty="0">
              <a:solidFill>
                <a:srgbClr val="000000"/>
              </a:solidFill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marL="0" indent="0" algn="just">
              <a:spcBef>
                <a:spcPts val="120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57600" y="228600"/>
            <a:ext cx="6632448" cy="9906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ID" sz="2800" dirty="0" err="1">
                <a:solidFill>
                  <a:schemeClr val="tx2"/>
                </a:solidFill>
              </a:rPr>
              <a:t>Uji</a:t>
            </a:r>
            <a:r>
              <a:rPr lang="en-ID" sz="2800" dirty="0">
                <a:solidFill>
                  <a:schemeClr val="tx2"/>
                </a:solidFill>
              </a:rPr>
              <a:t> </a:t>
            </a:r>
            <a:r>
              <a:rPr lang="en-ID" sz="2800" dirty="0" err="1">
                <a:solidFill>
                  <a:schemeClr val="tx2"/>
                </a:solidFill>
              </a:rPr>
              <a:t>Tanda</a:t>
            </a:r>
            <a:r>
              <a:rPr lang="en-ID" sz="2800" dirty="0">
                <a:solidFill>
                  <a:schemeClr val="tx2"/>
                </a:solidFill>
              </a:rPr>
              <a:t> </a:t>
            </a:r>
            <a:r>
              <a:rPr lang="en-ID" sz="2800" dirty="0" err="1">
                <a:solidFill>
                  <a:schemeClr val="tx2"/>
                </a:solidFill>
              </a:rPr>
              <a:t>Untuk</a:t>
            </a:r>
            <a:r>
              <a:rPr lang="en-ID" sz="2800" dirty="0">
                <a:solidFill>
                  <a:schemeClr val="tx2"/>
                </a:solidFill>
              </a:rPr>
              <a:t> </a:t>
            </a:r>
            <a:r>
              <a:rPr lang="en-ID" sz="2800" dirty="0" err="1">
                <a:solidFill>
                  <a:schemeClr val="tx2"/>
                </a:solidFill>
              </a:rPr>
              <a:t>Sampel</a:t>
            </a:r>
            <a:r>
              <a:rPr lang="en-ID" sz="2800" dirty="0">
                <a:solidFill>
                  <a:schemeClr val="tx2"/>
                </a:solidFill>
              </a:rPr>
              <a:t> </a:t>
            </a:r>
            <a:r>
              <a:rPr lang="en-ID" sz="2800" dirty="0" err="1">
                <a:solidFill>
                  <a:schemeClr val="tx2"/>
                </a:solidFill>
              </a:rPr>
              <a:t>Berpasangan</a:t>
            </a:r>
            <a:endParaRPr lang="en-ID" sz="28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5487D-EEF0-EB4C-83E7-B22866D83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67"/>
          <a:stretch/>
        </p:blipFill>
        <p:spPr>
          <a:xfrm>
            <a:off x="6738942" y="1007018"/>
            <a:ext cx="3486150" cy="457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117" y="3705486"/>
            <a:ext cx="1219765" cy="725907"/>
          </a:xfrm>
          <a:prstGeom prst="rect">
            <a:avLst/>
          </a:prstGeom>
        </p:spPr>
      </p:pic>
      <p:graphicFrame>
        <p:nvGraphicFramePr>
          <p:cNvPr id="1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148448"/>
              </p:ext>
            </p:extLst>
          </p:nvPr>
        </p:nvGraphicFramePr>
        <p:xfrm>
          <a:off x="1926588" y="4873728"/>
          <a:ext cx="2317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Equation" r:id="rId5" imgW="152280" imgH="203040" progId="Equation.3">
                  <p:embed/>
                </p:oleObj>
              </mc:Choice>
              <mc:Fallback>
                <p:oleObj name="Equation" r:id="rId5" imgW="152280" imgH="203040" progId="Equation.3">
                  <p:embed/>
                  <p:pic>
                    <p:nvPicPr>
                      <p:cNvPr id="1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6588" y="4873728"/>
                        <a:ext cx="231775" cy="3048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1785" y="5949281"/>
            <a:ext cx="1253097" cy="65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3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26588" y="1219202"/>
            <a:ext cx="8298504" cy="4730079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algn="just">
              <a:spcBef>
                <a:spcPts val="1200"/>
              </a:spcBef>
              <a:buNone/>
            </a:pPr>
            <a:r>
              <a:rPr lang="en-US" altLang="en-US" sz="2300" dirty="0" err="1">
                <a:cs typeface="Times New Roman" panose="02020603050405020304" pitchFamily="18" charset="0"/>
              </a:rPr>
              <a:t>nilai</a:t>
            </a:r>
            <a:r>
              <a:rPr lang="en-US" altLang="en-US" sz="2300" dirty="0">
                <a:cs typeface="Times New Roman" panose="02020603050405020304" pitchFamily="18" charset="0"/>
              </a:rPr>
              <a:t> p</a:t>
            </a:r>
            <a:r>
              <a:rPr lang="en-US" altLang="en-US" sz="2300" baseline="-25000" dirty="0">
                <a:cs typeface="Times New Roman" panose="02020603050405020304" pitchFamily="18" charset="0"/>
              </a:rPr>
              <a:t>0</a:t>
            </a:r>
            <a:r>
              <a:rPr lang="en-US" altLang="en-US" sz="2300" dirty="0">
                <a:cs typeface="Times New Roman" panose="02020603050405020304" pitchFamily="18" charset="0"/>
              </a:rPr>
              <a:t>=0.5, q</a:t>
            </a:r>
            <a:r>
              <a:rPr lang="en-US" altLang="en-US" sz="2300" baseline="-25000" dirty="0">
                <a:cs typeface="Times New Roman" panose="02020603050405020304" pitchFamily="18" charset="0"/>
              </a:rPr>
              <a:t>0</a:t>
            </a:r>
            <a:r>
              <a:rPr lang="en-US" altLang="en-US" sz="2300" dirty="0">
                <a:cs typeface="Times New Roman" panose="02020603050405020304" pitchFamily="18" charset="0"/>
              </a:rPr>
              <a:t>=0.5 </a:t>
            </a:r>
            <a:r>
              <a:rPr lang="en-US" altLang="en-US" sz="2300" dirty="0" err="1">
                <a:cs typeface="Times New Roman" panose="02020603050405020304" pitchFamily="18" charset="0"/>
              </a:rPr>
              <a:t>dan</a:t>
            </a:r>
            <a:r>
              <a:rPr lang="en-US" altLang="en-US" sz="2300" dirty="0">
                <a:cs typeface="Times New Roman" panose="02020603050405020304" pitchFamily="18" charset="0"/>
              </a:rPr>
              <a:t> n=45, </a:t>
            </a:r>
            <a:r>
              <a:rPr lang="en-US" altLang="en-US" sz="2300" dirty="0" err="1">
                <a:cs typeface="Times New Roman" panose="02020603050405020304" pitchFamily="18" charset="0"/>
              </a:rPr>
              <a:t>maka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nilai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adalah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sebesar</a:t>
            </a:r>
            <a:r>
              <a:rPr lang="en-US" altLang="en-US" sz="2300" dirty="0">
                <a:cs typeface="Times New Roman" panose="02020603050405020304" pitchFamily="18" charset="0"/>
              </a:rPr>
              <a:t> :</a:t>
            </a:r>
            <a:endParaRPr lang="en-US" altLang="en-US" sz="2300" dirty="0">
              <a:sym typeface="Symbol" panose="05050102010706020507" pitchFamily="18" charset="2"/>
            </a:endParaRPr>
          </a:p>
          <a:p>
            <a:pPr marL="0" indent="0" algn="just">
              <a:spcBef>
                <a:spcPts val="1200"/>
              </a:spcBef>
              <a:buNone/>
            </a:pPr>
            <a:endParaRPr lang="en-ID" altLang="en-US" sz="2300" dirty="0">
              <a:cs typeface="Times New Roman" panose="02020603050405020304" pitchFamily="18" charset="0"/>
            </a:endParaRPr>
          </a:p>
          <a:p>
            <a:pPr marL="0" indent="0" algn="just">
              <a:spcBef>
                <a:spcPts val="1200"/>
              </a:spcBef>
              <a:buNone/>
            </a:pPr>
            <a:endParaRPr lang="en-ID" altLang="en-US" sz="23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i-FI" altLang="en-US" sz="2300" dirty="0">
                <a:cs typeface="Times New Roman" panose="02020603050405020304" pitchFamily="18" charset="0"/>
              </a:rPr>
              <a:t>Berdasarkan nilai </a:t>
            </a:r>
            <a:r>
              <a:rPr lang="en-US" altLang="en-US" sz="2300" dirty="0">
                <a:cs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fi-FI" altLang="en-US" sz="2300" dirty="0">
                <a:cs typeface="Times New Roman" panose="02020603050405020304" pitchFamily="18" charset="0"/>
              </a:rPr>
              <a:t> tersebut maka nila z adalah:</a:t>
            </a:r>
            <a:endParaRPr lang="en-US" altLang="en-US" sz="2300" dirty="0">
              <a:sym typeface="Symbol" panose="05050102010706020507" pitchFamily="18" charset="2"/>
            </a:endParaRPr>
          </a:p>
          <a:p>
            <a:pPr eaLnBrk="0" hangingPunct="0"/>
            <a:endParaRPr lang="en-ID" altLang="en-US" sz="2300" dirty="0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 eaLnBrk="0" hangingPunct="0">
              <a:buNone/>
            </a:pPr>
            <a:endParaRPr lang="en-US" altLang="en-US" sz="2300" dirty="0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 algn="just" eaLnBrk="0" hangingPunct="0">
              <a:buNone/>
            </a:pPr>
            <a:r>
              <a:rPr lang="fi-FI" altLang="en-US" sz="2300" b="1" dirty="0">
                <a:cs typeface="Times New Roman" panose="02020603050405020304" pitchFamily="18" charset="0"/>
              </a:rPr>
              <a:t>Kesimpulan </a:t>
            </a:r>
            <a:endParaRPr lang="en-US" altLang="en-US" sz="2300" dirty="0"/>
          </a:p>
          <a:p>
            <a:pPr marL="0" indent="0" algn="just" eaLnBrk="0" hangingPunct="0">
              <a:buNone/>
            </a:pPr>
            <a:r>
              <a:rPr lang="fi-FI" altLang="en-US" sz="2300" dirty="0">
                <a:cs typeface="Times New Roman" panose="02020603050405020304" pitchFamily="18" charset="0"/>
              </a:rPr>
              <a:t>Oleh karena Jika z</a:t>
            </a:r>
            <a:r>
              <a:rPr lang="fi-FI" altLang="en-US" sz="2300" baseline="-30000" dirty="0">
                <a:cs typeface="Times New Roman" panose="02020603050405020304" pitchFamily="18" charset="0"/>
              </a:rPr>
              <a:t>hitung</a:t>
            </a:r>
            <a:r>
              <a:rPr lang="fi-FI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fi-FI" altLang="en-US" sz="2300" dirty="0">
                <a:cs typeface="Times New Roman" panose="02020603050405020304" pitchFamily="18" charset="0"/>
              </a:rPr>
              <a:t> 1.645</a:t>
            </a:r>
            <a:r>
              <a:rPr lang="fi-FI" altLang="en-US" sz="2300" baseline="-30000" dirty="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fi-FI" altLang="en-US" sz="2300" dirty="0">
                <a:cs typeface="Times New Roman" panose="02020603050405020304" pitchFamily="18" charset="0"/>
                <a:sym typeface="Symbol" panose="05050102010706020507" pitchFamily="18" charset="2"/>
              </a:rPr>
              <a:t> maka </a:t>
            </a:r>
            <a:r>
              <a:rPr lang="fi-FI" altLang="en-US" sz="2300" dirty="0" smtClean="0">
                <a:cs typeface="Times New Roman" panose="02020603050405020304" pitchFamily="18" charset="0"/>
                <a:sym typeface="Symbol" panose="05050102010706020507" pitchFamily="18" charset="2"/>
              </a:rPr>
              <a:t>H0 </a:t>
            </a:r>
            <a:r>
              <a:rPr lang="fi-FI" altLang="en-US" sz="2300" dirty="0">
                <a:cs typeface="Times New Roman" panose="02020603050405020304" pitchFamily="18" charset="0"/>
                <a:sym typeface="Symbol" panose="05050102010706020507" pitchFamily="18" charset="2"/>
              </a:rPr>
              <a:t>ditolak. Berarti bahwa setelah minum jamu, proporsi jumlah orang yang berat badanya menurun lebih tinggi dari proporsi yang berat badannya meningkat. </a:t>
            </a:r>
          </a:p>
          <a:p>
            <a:pPr marL="0" indent="0" algn="just">
              <a:spcBef>
                <a:spcPts val="120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57600" y="228600"/>
            <a:ext cx="6632448" cy="9906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ID" sz="2800" dirty="0" err="1">
                <a:solidFill>
                  <a:schemeClr val="tx2"/>
                </a:solidFill>
              </a:rPr>
              <a:t>Uji</a:t>
            </a:r>
            <a:r>
              <a:rPr lang="en-ID" sz="2800" dirty="0">
                <a:solidFill>
                  <a:schemeClr val="tx2"/>
                </a:solidFill>
              </a:rPr>
              <a:t> </a:t>
            </a:r>
            <a:r>
              <a:rPr lang="en-ID" sz="2800" dirty="0" err="1">
                <a:solidFill>
                  <a:schemeClr val="tx2"/>
                </a:solidFill>
              </a:rPr>
              <a:t>Tanda</a:t>
            </a:r>
            <a:r>
              <a:rPr lang="en-ID" sz="2800" dirty="0">
                <a:solidFill>
                  <a:schemeClr val="tx2"/>
                </a:solidFill>
              </a:rPr>
              <a:t> </a:t>
            </a:r>
            <a:r>
              <a:rPr lang="en-ID" sz="2800" dirty="0" err="1">
                <a:solidFill>
                  <a:schemeClr val="tx2"/>
                </a:solidFill>
              </a:rPr>
              <a:t>Untuk</a:t>
            </a:r>
            <a:r>
              <a:rPr lang="en-ID" sz="2800" dirty="0">
                <a:solidFill>
                  <a:schemeClr val="tx2"/>
                </a:solidFill>
              </a:rPr>
              <a:t> </a:t>
            </a:r>
            <a:r>
              <a:rPr lang="en-ID" sz="2800" dirty="0" err="1">
                <a:solidFill>
                  <a:schemeClr val="tx2"/>
                </a:solidFill>
              </a:rPr>
              <a:t>Sampel</a:t>
            </a:r>
            <a:r>
              <a:rPr lang="en-ID" sz="2800" dirty="0">
                <a:solidFill>
                  <a:schemeClr val="tx2"/>
                </a:solidFill>
              </a:rPr>
              <a:t> </a:t>
            </a:r>
            <a:r>
              <a:rPr lang="en-ID" sz="2800" dirty="0" err="1">
                <a:solidFill>
                  <a:schemeClr val="tx2"/>
                </a:solidFill>
              </a:rPr>
              <a:t>Berpasangan</a:t>
            </a:r>
            <a:endParaRPr lang="en-ID" sz="28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5487D-EEF0-EB4C-83E7-B22866D83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7"/>
          <a:stretch/>
        </p:blipFill>
        <p:spPr>
          <a:xfrm>
            <a:off x="6738942" y="1007018"/>
            <a:ext cx="3486150" cy="457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1824818"/>
            <a:ext cx="2786924" cy="740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9" y="3162682"/>
            <a:ext cx="2478907" cy="69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0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4077072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n-US" sz="3200" dirty="0" err="1"/>
              <a:t>Uji</a:t>
            </a:r>
            <a:r>
              <a:rPr lang="en-US" sz="3200" dirty="0"/>
              <a:t> Mann-Whitney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5487D-EEF0-EB4C-83E7-B22866D83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7"/>
          <a:stretch/>
        </p:blipFill>
        <p:spPr>
          <a:xfrm>
            <a:off x="6600056" y="5013177"/>
            <a:ext cx="348615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13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1544" y="1340768"/>
            <a:ext cx="8233548" cy="4824536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algn="just">
              <a:spcBef>
                <a:spcPts val="1200"/>
              </a:spcBef>
              <a:buNone/>
            </a:pPr>
            <a:r>
              <a:rPr lang="en-US" altLang="en-US" sz="2400" dirty="0" err="1">
                <a:cs typeface="Times New Roman" panose="02020603050405020304" pitchFamily="18" charset="0"/>
              </a:rPr>
              <a:t>Metode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ini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digunakan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untuk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menguji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apakah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terdapat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perbedaan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cs typeface="Times New Roman" panose="02020603050405020304" pitchFamily="18" charset="0"/>
              </a:rPr>
              <a:t>nilai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cs typeface="Times New Roman" panose="02020603050405020304" pitchFamily="18" charset="0"/>
              </a:rPr>
              <a:t>tengah</a:t>
            </a:r>
            <a:r>
              <a:rPr lang="en-US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antara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dua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populasi</a:t>
            </a:r>
            <a:r>
              <a:rPr lang="en-US" altLang="en-US" sz="2400" dirty="0">
                <a:cs typeface="Times New Roman" panose="02020603050405020304" pitchFamily="18" charset="0"/>
              </a:rPr>
              <a:t>, yang </a:t>
            </a:r>
            <a:r>
              <a:rPr lang="en-US" altLang="en-US" sz="2400" dirty="0" err="1">
                <a:cs typeface="Times New Roman" panose="02020603050405020304" pitchFamily="18" charset="0"/>
              </a:rPr>
              <a:t>sampelnya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bebas</a:t>
            </a:r>
            <a:r>
              <a:rPr lang="en-US" altLang="en-US" sz="2400" dirty="0">
                <a:cs typeface="Times New Roman" panose="02020603050405020304" pitchFamily="18" charset="0"/>
              </a:rPr>
              <a:t>.  </a:t>
            </a:r>
            <a:r>
              <a:rPr lang="en-US" altLang="en-US" sz="2400" dirty="0" err="1">
                <a:cs typeface="Times New Roman" panose="02020603050405020304" pitchFamily="18" charset="0"/>
              </a:rPr>
              <a:t>Pengujian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ini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menghendaki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skala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pengukuran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variabel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sekurang-kurangnya</a:t>
            </a:r>
            <a:r>
              <a:rPr lang="en-US" altLang="en-US" sz="2400" dirty="0">
                <a:cs typeface="Times New Roman" panose="02020603050405020304" pitchFamily="18" charset="0"/>
              </a:rPr>
              <a:t> ordinal.  </a:t>
            </a:r>
            <a:r>
              <a:rPr lang="en-US" altLang="en-US" sz="2400" dirty="0" err="1">
                <a:cs typeface="Times New Roman" panose="02020603050405020304" pitchFamily="18" charset="0"/>
              </a:rPr>
              <a:t>Jika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variabel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memiliki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skala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pengukuran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rasio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atau</a:t>
            </a:r>
            <a:r>
              <a:rPr lang="en-US" altLang="en-US" sz="2400" dirty="0">
                <a:cs typeface="Times New Roman" panose="02020603050405020304" pitchFamily="18" charset="0"/>
              </a:rPr>
              <a:t> interval </a:t>
            </a:r>
            <a:r>
              <a:rPr lang="en-US" altLang="en-US" sz="2400" dirty="0" err="1">
                <a:cs typeface="Times New Roman" panose="02020603050405020304" pitchFamily="18" charset="0"/>
              </a:rPr>
              <a:t>maka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variabel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tersebut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harus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dijadikan</a:t>
            </a:r>
            <a:r>
              <a:rPr lang="en-US" altLang="en-US" sz="2400" dirty="0">
                <a:cs typeface="Times New Roman" panose="02020603050405020304" pitchFamily="18" charset="0"/>
              </a:rPr>
              <a:t> ordinal.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2400" dirty="0" err="1">
                <a:cs typeface="Times New Roman" panose="02020603050405020304" pitchFamily="18" charset="0"/>
              </a:rPr>
              <a:t>Sebagai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contoh</a:t>
            </a:r>
            <a:r>
              <a:rPr lang="en-US" altLang="en-US" sz="2400" dirty="0"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cs typeface="Times New Roman" panose="02020603050405020304" pitchFamily="18" charset="0"/>
              </a:rPr>
              <a:t>perusahaan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ingin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mengetahui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apakah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terdapat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perbedaan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hari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tidak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masuk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kerja</a:t>
            </a:r>
            <a:r>
              <a:rPr lang="en-US" altLang="en-US" sz="2400" dirty="0">
                <a:cs typeface="Times New Roman" panose="02020603050405020304" pitchFamily="18" charset="0"/>
              </a:rPr>
              <a:t> (</a:t>
            </a:r>
            <a:r>
              <a:rPr lang="en-US" altLang="en-US" sz="2400" dirty="0" err="1">
                <a:cs typeface="Times New Roman" panose="02020603050405020304" pitchFamily="18" charset="0"/>
              </a:rPr>
              <a:t>absen</a:t>
            </a:r>
            <a:r>
              <a:rPr lang="en-US" altLang="en-US" sz="2400" dirty="0">
                <a:cs typeface="Times New Roman" panose="02020603050405020304" pitchFamily="18" charset="0"/>
              </a:rPr>
              <a:t>) </a:t>
            </a:r>
            <a:r>
              <a:rPr lang="en-US" altLang="en-US" sz="2400" dirty="0" err="1">
                <a:cs typeface="Times New Roman" panose="02020603050405020304" pitchFamily="18" charset="0"/>
              </a:rPr>
              <a:t>antara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pekerja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laki-laki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perempuan</a:t>
            </a:r>
            <a:r>
              <a:rPr lang="en-US" altLang="en-US" sz="2400" dirty="0">
                <a:cs typeface="Times New Roman" panose="02020603050405020304" pitchFamily="18" charset="0"/>
              </a:rPr>
              <a:t>.  </a:t>
            </a:r>
            <a:r>
              <a:rPr lang="en-US" altLang="en-US" sz="2400" dirty="0" err="1">
                <a:cs typeface="Times New Roman" panose="02020603050405020304" pitchFamily="18" charset="0"/>
              </a:rPr>
              <a:t>Untuk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mengetahui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hal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tersebut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dipilih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sampel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secara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acak</a:t>
            </a:r>
            <a:r>
              <a:rPr lang="en-US" altLang="en-US" sz="2400" dirty="0">
                <a:cs typeface="Times New Roman" panose="02020603050405020304" pitchFamily="18" charset="0"/>
              </a:rPr>
              <a:t> 12 </a:t>
            </a:r>
            <a:r>
              <a:rPr lang="en-US" altLang="en-US" sz="2400" dirty="0" err="1">
                <a:cs typeface="Times New Roman" panose="02020603050405020304" pitchFamily="18" charset="0"/>
              </a:rPr>
              <a:t>pekerja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laki-laki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dan</a:t>
            </a:r>
            <a:r>
              <a:rPr lang="en-US" altLang="en-US" sz="2400" dirty="0">
                <a:cs typeface="Times New Roman" panose="02020603050405020304" pitchFamily="18" charset="0"/>
              </a:rPr>
              <a:t> 8 </a:t>
            </a:r>
            <a:r>
              <a:rPr lang="en-US" altLang="en-US" sz="2400" dirty="0" err="1">
                <a:cs typeface="Times New Roman" panose="02020603050405020304" pitchFamily="18" charset="0"/>
              </a:rPr>
              <a:t>pekerja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perempuan</a:t>
            </a:r>
            <a:r>
              <a:rPr lang="en-US" altLang="en-US" sz="2400" dirty="0">
                <a:cs typeface="Times New Roman" panose="02020603050405020304" pitchFamily="18" charset="0"/>
              </a:rPr>
              <a:t>.  </a:t>
            </a:r>
            <a:r>
              <a:rPr lang="en-US" altLang="en-US" sz="2400" dirty="0" err="1">
                <a:cs typeface="Times New Roman" panose="02020603050405020304" pitchFamily="18" charset="0"/>
              </a:rPr>
              <a:t>Jumlah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hari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tidak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masuk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kerja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selama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setahun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pekerja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laki-laki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perempuan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disajikan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pada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Tabel</a:t>
            </a:r>
            <a:r>
              <a:rPr lang="en-US" altLang="en-US" sz="2400" dirty="0">
                <a:cs typeface="Times New Roman" panose="02020603050405020304" pitchFamily="18" charset="0"/>
              </a:rPr>
              <a:t> 2.</a:t>
            </a:r>
          </a:p>
          <a:p>
            <a:pPr marL="0" indent="0" algn="just">
              <a:spcBef>
                <a:spcPts val="120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57600" y="228600"/>
            <a:ext cx="6632448" cy="9906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ID" sz="2800" dirty="0" err="1">
                <a:solidFill>
                  <a:schemeClr val="tx2"/>
                </a:solidFill>
              </a:rPr>
              <a:t>Uji</a:t>
            </a:r>
            <a:r>
              <a:rPr lang="en-ID" sz="2800" dirty="0">
                <a:solidFill>
                  <a:schemeClr val="tx2"/>
                </a:solidFill>
              </a:rPr>
              <a:t> Mann - Whitney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5487D-EEF0-EB4C-83E7-B22866D83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7"/>
          <a:stretch/>
        </p:blipFill>
        <p:spPr>
          <a:xfrm>
            <a:off x="6738942" y="1007018"/>
            <a:ext cx="348615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1544" y="1340768"/>
            <a:ext cx="8233548" cy="4824536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da-DK" altLang="en-US" sz="1800" b="1" dirty="0">
              <a:solidFill>
                <a:srgbClr val="FFFF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da-DK" altLang="en-US" sz="1800" b="1" dirty="0">
              <a:solidFill>
                <a:srgbClr val="FFFF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da-DK" altLang="en-US" sz="1800" b="1" dirty="0">
              <a:solidFill>
                <a:srgbClr val="FFFF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da-DK" altLang="en-US" sz="1800" b="1" dirty="0">
              <a:solidFill>
                <a:srgbClr val="FFFF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da-DK" altLang="en-US" sz="1800" b="1" dirty="0">
              <a:solidFill>
                <a:srgbClr val="FFFF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da-DK" altLang="en-US" sz="2000" b="1" dirty="0">
                <a:cs typeface="Arial" panose="020B0604020202020204" pitchFamily="34" charset="0"/>
              </a:rPr>
              <a:t>Hipotesis</a:t>
            </a:r>
            <a:endParaRPr lang="en-US" altLang="en-US" sz="2000" dirty="0">
              <a:cs typeface="Arial" panose="020B0604020202020204" pitchFamily="34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da-DK" altLang="en-US" sz="2000" dirty="0" smtClean="0">
                <a:cs typeface="Arial" panose="020B0604020202020204" pitchFamily="34" charset="0"/>
              </a:rPr>
              <a:t>H0: </a:t>
            </a:r>
            <a:r>
              <a:rPr lang="da-DK" altLang="en-US" sz="2000" dirty="0">
                <a:cs typeface="Arial" panose="020B0604020202020204" pitchFamily="34" charset="0"/>
              </a:rPr>
              <a:t>µ1=µ2  (Tidak terdapat perbedaan absen antara kali-laki dan perempuan)</a:t>
            </a:r>
            <a:endParaRPr lang="en-US" altLang="en-US" sz="2000" dirty="0">
              <a:cs typeface="Arial" panose="020B0604020202020204" pitchFamily="34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i-FI" altLang="en-US" sz="2000" dirty="0" smtClean="0">
                <a:cs typeface="Arial" panose="020B0604020202020204" pitchFamily="34" charset="0"/>
              </a:rPr>
              <a:t>H1 </a:t>
            </a:r>
            <a:r>
              <a:rPr lang="fi-FI" altLang="en-US" sz="2000" dirty="0">
                <a:cs typeface="Arial" panose="020B0604020202020204" pitchFamily="34" charset="0"/>
              </a:rPr>
              <a:t>: µ1≠µ2  (Terdapat perbedaan absen antara kali-laki dan perempuan</a:t>
            </a:r>
            <a:r>
              <a:rPr lang="fi-FI" altLang="en-US" sz="2000" dirty="0" smtClean="0">
                <a:cs typeface="Arial" panose="020B0604020202020204" pitchFamily="34" charset="0"/>
              </a:rPr>
              <a:t>)</a:t>
            </a:r>
            <a:endParaRPr lang="en-US" altLang="en-US" sz="2000" dirty="0"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089798" y="283075"/>
            <a:ext cx="6632448" cy="9906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ID" sz="2800" dirty="0" err="1">
                <a:solidFill>
                  <a:schemeClr val="tx2"/>
                </a:solidFill>
              </a:rPr>
              <a:t>Uji</a:t>
            </a:r>
            <a:r>
              <a:rPr lang="en-ID" sz="2800" dirty="0">
                <a:solidFill>
                  <a:schemeClr val="tx2"/>
                </a:solidFill>
              </a:rPr>
              <a:t> Mann - Whitney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5487D-EEF0-EB4C-83E7-B22866D83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7"/>
          <a:stretch/>
        </p:blipFill>
        <p:spPr>
          <a:xfrm>
            <a:off x="1991544" y="1061493"/>
            <a:ext cx="3486150" cy="45719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11090" y="1375942"/>
            <a:ext cx="705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i-FI" altLang="en-US" sz="2000" kern="0" dirty="0">
                <a:cs typeface="Times New Roman" panose="02020603050405020304" pitchFamily="18" charset="0"/>
              </a:rPr>
              <a:t>Tabel 2. Jumlah hari tidak masuk kerja selama setahun (hari)</a:t>
            </a:r>
            <a:endParaRPr lang="fi-FI" altLang="en-US" sz="2000" kern="0" dirty="0"/>
          </a:p>
        </p:txBody>
      </p:sp>
      <p:graphicFrame>
        <p:nvGraphicFramePr>
          <p:cNvPr id="12" name="Group 225"/>
          <p:cNvGraphicFramePr>
            <a:graphicFrameLocks noGrp="1"/>
          </p:cNvGraphicFramePr>
          <p:nvPr>
            <p:extLst/>
          </p:nvPr>
        </p:nvGraphicFramePr>
        <p:xfrm>
          <a:off x="1991546" y="1772817"/>
          <a:ext cx="8208910" cy="820573"/>
        </p:xfrm>
        <a:graphic>
          <a:graphicData uri="http://schemas.openxmlformats.org/drawingml/2006/table">
            <a:tbl>
              <a:tblPr/>
              <a:tblGrid>
                <a:gridCol w="1525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8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5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6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1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96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96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11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96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796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116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7964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243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2000" b="0" i="0" u="none" strike="noStrike" cap="none" normalizeH="0" baseline="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Laki-laki</a:t>
                      </a:r>
                      <a:endParaRPr kumimoji="0" lang="fi-FI" altLang="en-US" sz="2000" b="0" i="0" u="none" strike="noStrike" cap="none" normalizeH="0" baseline="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2000" b="0" i="0" u="none" strike="noStrike" cap="none" normalizeH="0" baseline="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kumimoji="0" lang="fi-FI" altLang="en-US" sz="2000" b="0" i="0" u="none" strike="noStrike" cap="none" normalizeH="0" baseline="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2000" b="0" i="0" u="none" strike="noStrike" cap="none" normalizeH="0" baseline="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kumimoji="0" lang="fi-FI" altLang="en-US" sz="2000" b="0" i="0" u="none" strike="noStrike" cap="none" normalizeH="0" baseline="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2000" b="0" i="0" u="none" strike="noStrike" cap="none" normalizeH="0" baseline="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kumimoji="0" lang="fi-FI" altLang="en-US" sz="2000" b="0" i="0" u="none" strike="noStrike" cap="none" normalizeH="0" baseline="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2000" b="0" i="0" u="none" strike="noStrike" cap="none" normalizeH="0" baseline="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kumimoji="0" lang="fi-FI" altLang="en-US" sz="2000" b="0" i="0" u="none" strike="noStrike" cap="none" normalizeH="0" baseline="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2000" b="0" i="0" u="none" strike="noStrike" cap="none" normalizeH="0" baseline="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kumimoji="0" lang="fi-FI" altLang="en-US" sz="2000" b="0" i="0" u="none" strike="noStrike" cap="none" normalizeH="0" baseline="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2000" b="0" i="0" u="none" strike="noStrike" cap="none" normalizeH="0" baseline="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kumimoji="0" lang="fi-FI" altLang="en-US" sz="2000" b="0" i="0" u="none" strike="noStrike" cap="none" normalizeH="0" baseline="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2000" b="0" i="0" u="none" strike="noStrike" cap="none" normalizeH="0" baseline="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kumimoji="0" lang="fi-FI" altLang="en-US" sz="2000" b="0" i="0" u="none" strike="noStrike" cap="none" normalizeH="0" baseline="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2000" b="0" i="0" u="none" strike="noStrike" cap="none" normalizeH="0" baseline="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fi-FI" altLang="en-US" sz="2000" b="0" i="0" u="none" strike="noStrike" cap="none" normalizeH="0" baseline="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2000" b="0" i="0" u="none" strike="noStrike" cap="none" normalizeH="0" baseline="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kumimoji="0" lang="fi-FI" altLang="en-US" sz="2000" b="0" i="0" u="none" strike="noStrike" cap="none" normalizeH="0" baseline="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2000" b="0" i="0" u="none" strike="noStrike" cap="none" normalizeH="0" baseline="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kumimoji="0" lang="fi-FI" altLang="en-US" sz="2000" b="0" i="0" u="none" strike="noStrike" cap="none" normalizeH="0" baseline="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2000" b="0" i="0" u="none" strike="noStrike" cap="none" normalizeH="0" baseline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kumimoji="0" lang="fi-FI" altLang="en-US" sz="2000" b="0" i="0" u="none" strike="noStrike" cap="none" normalizeH="0" baseline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2000" b="0" i="0" u="none" strike="noStrike" cap="none" normalizeH="0" baseline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kumimoji="0" lang="fi-FI" altLang="en-US" sz="2000" b="0" i="0" u="none" strike="noStrike" cap="none" normalizeH="0" baseline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7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2000" b="0" i="0" u="none" strike="noStrike" cap="none" normalizeH="0" baseline="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Perempuan</a:t>
                      </a:r>
                      <a:endParaRPr kumimoji="0" lang="fi-FI" altLang="en-US" sz="2000" b="0" i="0" u="none" strike="noStrike" cap="none" normalizeH="0" baseline="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2000" b="0" i="0" u="none" strike="noStrike" cap="none" normalizeH="0" baseline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kumimoji="0" lang="fi-FI" altLang="en-US" sz="2000" b="0" i="0" u="none" strike="noStrike" cap="none" normalizeH="0" baseline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2000" b="0" i="0" u="none" strike="noStrike" cap="none" normalizeH="0" baseline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kumimoji="0" lang="fi-FI" altLang="en-US" sz="2000" b="0" i="0" u="none" strike="noStrike" cap="none" normalizeH="0" baseline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2000" b="0" i="0" u="none" strike="noStrike" cap="none" normalizeH="0" baseline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kumimoji="0" lang="fi-FI" altLang="en-US" sz="2000" b="0" i="0" u="none" strike="noStrike" cap="none" normalizeH="0" baseline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2000" b="0" i="0" u="none" strike="noStrike" cap="none" normalizeH="0" baseline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fi-FI" altLang="en-US" sz="2000" b="0" i="0" u="none" strike="noStrike" cap="none" normalizeH="0" baseline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2000" b="0" i="0" u="none" strike="noStrike" cap="none" normalizeH="0" baseline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kumimoji="0" lang="fi-FI" altLang="en-US" sz="2000" b="0" i="0" u="none" strike="noStrike" cap="none" normalizeH="0" baseline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2000" b="0" i="0" u="none" strike="noStrike" cap="none" normalizeH="0" baseline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kumimoji="0" lang="fi-FI" altLang="en-US" sz="2000" b="0" i="0" u="none" strike="noStrike" cap="none" normalizeH="0" baseline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2000" b="0" i="0" u="none" strike="noStrike" cap="none" normalizeH="0" baseline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kumimoji="0" lang="fi-FI" altLang="en-US" sz="2000" b="0" i="0" u="none" strike="noStrike" cap="none" normalizeH="0" baseline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2000" b="0" i="0" u="none" strike="noStrike" cap="none" normalizeH="0" baseline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kumimoji="0" lang="fi-FI" altLang="en-US" sz="2000" b="0" i="0" u="none" strike="noStrike" cap="none" normalizeH="0" baseline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altLang="en-US" sz="2000" b="0" i="0" u="none" strike="noStrike" cap="none" normalizeH="0" baseline="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altLang="en-US" sz="2000" b="0" i="0" u="none" strike="noStrike" cap="none" normalizeH="0" baseline="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altLang="en-US" sz="2000" b="0" i="0" u="none" strike="noStrike" cap="none" normalizeH="0" baseline="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altLang="en-US" sz="2000" b="0" i="0" u="none" strike="noStrike" cap="none" normalizeH="0" baseline="0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33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1544" y="1340768"/>
            <a:ext cx="8233548" cy="4824536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fontAlgn="base">
              <a:spcBef>
                <a:spcPts val="600"/>
              </a:spcBef>
              <a:spcAft>
                <a:spcPct val="0"/>
              </a:spcAft>
              <a:buNone/>
            </a:pPr>
            <a:r>
              <a:rPr lang="fi-FI" altLang="en-US" sz="2000" b="1" dirty="0">
                <a:cs typeface="Arial" panose="020B0604020202020204" pitchFamily="34" charset="0"/>
              </a:rPr>
              <a:t>Wilayah kritik</a:t>
            </a:r>
            <a:endParaRPr lang="en-US" altLang="en-US" sz="2000" b="1" dirty="0">
              <a:cs typeface="Arial" panose="020B0604020202020204" pitchFamily="34" charset="0"/>
            </a:endParaRPr>
          </a:p>
          <a:p>
            <a:pPr marL="0" indent="0" fontAlgn="base">
              <a:spcBef>
                <a:spcPts val="600"/>
              </a:spcBef>
              <a:spcAft>
                <a:spcPct val="0"/>
              </a:spcAft>
              <a:buNone/>
            </a:pPr>
            <a:r>
              <a:rPr lang="fi-FI" altLang="en-US" sz="2000" dirty="0">
                <a:cs typeface="Arial" panose="020B0604020202020204" pitchFamily="34" charset="0"/>
              </a:rPr>
              <a:t>Jika pengujian hipotesisnya  digunakan α=0,05 maka wilayah kritiknya adalah sebagai berikut:</a:t>
            </a:r>
            <a:endParaRPr lang="en-US" altLang="en-US" sz="2000" dirty="0">
              <a:cs typeface="Arial" panose="020B0604020202020204" pitchFamily="34" charset="0"/>
            </a:endParaRPr>
          </a:p>
          <a:p>
            <a:pPr marL="0" indent="0" fontAlgn="base">
              <a:spcBef>
                <a:spcPts val="600"/>
              </a:spcBef>
              <a:spcAft>
                <a:spcPct val="0"/>
              </a:spcAft>
              <a:buNone/>
            </a:pPr>
            <a:r>
              <a:rPr lang="fi-FI" altLang="en-US" sz="2000" dirty="0">
                <a:cs typeface="Arial" panose="020B0604020202020204" pitchFamily="34" charset="0"/>
              </a:rPr>
              <a:t>Jika |z</a:t>
            </a:r>
            <a:r>
              <a:rPr lang="fi-FI" altLang="en-US" sz="2000" baseline="-25000" dirty="0">
                <a:cs typeface="Arial" panose="020B0604020202020204" pitchFamily="34" charset="0"/>
              </a:rPr>
              <a:t>hitung</a:t>
            </a:r>
            <a:r>
              <a:rPr lang="fi-FI" altLang="en-US" sz="2000" dirty="0">
                <a:cs typeface="Arial" panose="020B0604020202020204" pitchFamily="34" charset="0"/>
              </a:rPr>
              <a:t> | </a:t>
            </a:r>
            <a:r>
              <a:rPr lang="en-US" altLang="en-US" sz="2000" dirty="0">
                <a:cs typeface="Arial" panose="020B0604020202020204" pitchFamily="34" charset="0"/>
                <a:sym typeface="Symbol" panose="05050102010706020507" pitchFamily="18" charset="2"/>
              </a:rPr>
              <a:t></a:t>
            </a:r>
            <a:r>
              <a:rPr lang="fi-FI" altLang="en-US" sz="2000" dirty="0">
                <a:cs typeface="Arial" panose="020B0604020202020204" pitchFamily="34" charset="0"/>
              </a:rPr>
              <a:t> z</a:t>
            </a:r>
            <a:r>
              <a:rPr lang="en-US" altLang="en-US" sz="2000" baseline="-25000" dirty="0" smtClean="0">
                <a:cs typeface="Arial" panose="020B0604020202020204" pitchFamily="34" charset="0"/>
                <a:sym typeface="Symbol" panose="05050102010706020507" pitchFamily="18" charset="2"/>
              </a:rPr>
              <a:t>/2</a:t>
            </a:r>
            <a:r>
              <a:rPr lang="fi-FI" altLang="en-US" sz="2000" dirty="0" smtClean="0">
                <a:cs typeface="Arial" panose="020B0604020202020204" pitchFamily="34" charset="0"/>
              </a:rPr>
              <a:t> </a:t>
            </a:r>
            <a:r>
              <a:rPr lang="fi-FI" altLang="en-US" sz="2000" dirty="0">
                <a:cs typeface="Arial" panose="020B0604020202020204" pitchFamily="34" charset="0"/>
                <a:sym typeface="Symbol" panose="05050102010706020507" pitchFamily="18" charset="2"/>
              </a:rPr>
              <a:t>maka </a:t>
            </a:r>
            <a:r>
              <a:rPr lang="fi-FI" altLang="en-US" sz="2000" dirty="0" smtClean="0">
                <a:cs typeface="Arial" panose="020B0604020202020204" pitchFamily="34" charset="0"/>
                <a:sym typeface="Symbol" panose="05050102010706020507" pitchFamily="18" charset="2"/>
              </a:rPr>
              <a:t>H0 </a:t>
            </a:r>
            <a:r>
              <a:rPr lang="fi-FI" altLang="en-US" sz="2000" dirty="0">
                <a:cs typeface="Arial" panose="020B0604020202020204" pitchFamily="34" charset="0"/>
                <a:sym typeface="Symbol" panose="05050102010706020507" pitchFamily="18" charset="2"/>
              </a:rPr>
              <a:t>ditolak ( Jika z</a:t>
            </a:r>
            <a:r>
              <a:rPr lang="fi-FI" altLang="en-US" sz="2000" baseline="-25000" dirty="0">
                <a:cs typeface="Arial" panose="020B0604020202020204" pitchFamily="34" charset="0"/>
                <a:sym typeface="Symbol" panose="05050102010706020507" pitchFamily="18" charset="2"/>
              </a:rPr>
              <a:t>hitung</a:t>
            </a:r>
            <a:r>
              <a:rPr lang="fi-FI" altLang="en-US" sz="2000" dirty="0"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cs typeface="Arial" panose="020B0604020202020204" pitchFamily="34" charset="0"/>
                <a:sym typeface="Symbol" panose="05050102010706020507" pitchFamily="18" charset="2"/>
              </a:rPr>
              <a:t></a:t>
            </a:r>
            <a:r>
              <a:rPr lang="fi-FI" altLang="en-US" sz="2000" dirty="0">
                <a:cs typeface="Arial" panose="020B0604020202020204" pitchFamily="34" charset="0"/>
              </a:rPr>
              <a:t> </a:t>
            </a:r>
            <a:r>
              <a:rPr lang="fi-FI" altLang="en-US" sz="2000" dirty="0" smtClean="0">
                <a:cs typeface="Arial" panose="020B0604020202020204" pitchFamily="34" charset="0"/>
              </a:rPr>
              <a:t>1.96</a:t>
            </a:r>
            <a:r>
              <a:rPr lang="fi-FI" altLang="en-US" sz="2000" dirty="0" smtClean="0">
                <a:cs typeface="Arial" panose="020B0604020202020204" pitchFamily="34" charset="0"/>
                <a:sym typeface="Symbol" panose="05050102010706020507" pitchFamily="18" charset="2"/>
              </a:rPr>
              <a:t>  </a:t>
            </a:r>
            <a:r>
              <a:rPr lang="fi-FI" altLang="en-US" sz="2000" dirty="0">
                <a:cs typeface="Arial" panose="020B0604020202020204" pitchFamily="34" charset="0"/>
                <a:sym typeface="Symbol" panose="05050102010706020507" pitchFamily="18" charset="2"/>
              </a:rPr>
              <a:t>maka </a:t>
            </a:r>
            <a:r>
              <a:rPr lang="fi-FI" altLang="en-US" sz="2000" dirty="0" smtClean="0">
                <a:cs typeface="Arial" panose="020B0604020202020204" pitchFamily="34" charset="0"/>
                <a:sym typeface="Symbol" panose="05050102010706020507" pitchFamily="18" charset="2"/>
              </a:rPr>
              <a:t>H0 </a:t>
            </a:r>
            <a:r>
              <a:rPr lang="fi-FI" altLang="en-US" sz="2000" dirty="0">
                <a:cs typeface="Arial" panose="020B0604020202020204" pitchFamily="34" charset="0"/>
                <a:sym typeface="Symbol" panose="05050102010706020507" pitchFamily="18" charset="2"/>
              </a:rPr>
              <a:t>ditolak)</a:t>
            </a:r>
            <a:endParaRPr lang="en-US" altLang="en-US" sz="2000" dirty="0"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marL="0" indent="0" fontAlgn="base">
              <a:spcBef>
                <a:spcPts val="600"/>
              </a:spcBef>
              <a:spcAft>
                <a:spcPct val="0"/>
              </a:spcAft>
              <a:buNone/>
            </a:pPr>
            <a:r>
              <a:rPr lang="fi-FI" altLang="en-US" sz="2000" dirty="0">
                <a:cs typeface="Arial" panose="020B0604020202020204" pitchFamily="34" charset="0"/>
                <a:sym typeface="Symbol" panose="05050102010706020507" pitchFamily="18" charset="2"/>
              </a:rPr>
              <a:t>Jika |z</a:t>
            </a:r>
            <a:r>
              <a:rPr lang="fi-FI" altLang="en-US" sz="2000" baseline="-25000" dirty="0">
                <a:cs typeface="Arial" panose="020B0604020202020204" pitchFamily="34" charset="0"/>
                <a:sym typeface="Symbol" panose="05050102010706020507" pitchFamily="18" charset="2"/>
              </a:rPr>
              <a:t>hitung</a:t>
            </a:r>
            <a:r>
              <a:rPr lang="fi-FI" altLang="en-US" sz="2000" dirty="0"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fi-FI" altLang="en-US" sz="2000" dirty="0" smtClean="0">
                <a:cs typeface="Arial" panose="020B0604020202020204" pitchFamily="34" charset="0"/>
                <a:sym typeface="Symbol" panose="05050102010706020507" pitchFamily="18" charset="2"/>
              </a:rPr>
              <a:t>|&lt; z</a:t>
            </a:r>
            <a:r>
              <a:rPr lang="en-US" altLang="en-US" sz="2000" baseline="-25000" dirty="0" smtClean="0">
                <a:cs typeface="Arial" panose="020B0604020202020204" pitchFamily="34" charset="0"/>
                <a:sym typeface="Symbol" panose="05050102010706020507" pitchFamily="18" charset="2"/>
              </a:rPr>
              <a:t>/2</a:t>
            </a:r>
            <a:r>
              <a:rPr lang="fi-FI" altLang="en-US" sz="2000" dirty="0" smtClean="0">
                <a:cs typeface="Arial" panose="020B0604020202020204" pitchFamily="34" charset="0"/>
              </a:rPr>
              <a:t> </a:t>
            </a:r>
            <a:r>
              <a:rPr lang="fi-FI" altLang="en-US" sz="2000" dirty="0" smtClean="0">
                <a:cs typeface="Arial" panose="020B0604020202020204" pitchFamily="34" charset="0"/>
                <a:sym typeface="Symbol" panose="05050102010706020507" pitchFamily="18" charset="2"/>
              </a:rPr>
              <a:t>  </a:t>
            </a:r>
            <a:r>
              <a:rPr lang="fi-FI" altLang="en-US" sz="2000" dirty="0">
                <a:cs typeface="Arial" panose="020B0604020202020204" pitchFamily="34" charset="0"/>
                <a:sym typeface="Symbol" panose="05050102010706020507" pitchFamily="18" charset="2"/>
              </a:rPr>
              <a:t>maka </a:t>
            </a:r>
            <a:r>
              <a:rPr lang="fi-FI" altLang="en-US" sz="2000" dirty="0" smtClean="0">
                <a:cs typeface="Arial" panose="020B0604020202020204" pitchFamily="34" charset="0"/>
                <a:sym typeface="Symbol" panose="05050102010706020507" pitchFamily="18" charset="2"/>
              </a:rPr>
              <a:t>H0 </a:t>
            </a:r>
            <a:r>
              <a:rPr lang="fi-FI" altLang="en-US" sz="2000" dirty="0">
                <a:cs typeface="Arial" panose="020B0604020202020204" pitchFamily="34" charset="0"/>
                <a:sym typeface="Symbol" panose="05050102010706020507" pitchFamily="18" charset="2"/>
              </a:rPr>
              <a:t>diterima ( Jika z</a:t>
            </a:r>
            <a:r>
              <a:rPr lang="fi-FI" altLang="en-US" sz="2000" baseline="-30000" dirty="0">
                <a:cs typeface="Arial" panose="020B0604020202020204" pitchFamily="34" charset="0"/>
                <a:sym typeface="Symbol" panose="05050102010706020507" pitchFamily="18" charset="2"/>
              </a:rPr>
              <a:t>hitung</a:t>
            </a:r>
            <a:r>
              <a:rPr lang="fi-FI" altLang="en-US" sz="2000" dirty="0">
                <a:cs typeface="Arial" panose="020B0604020202020204" pitchFamily="34" charset="0"/>
                <a:sym typeface="Symbol" panose="05050102010706020507" pitchFamily="18" charset="2"/>
              </a:rPr>
              <a:t> &lt; </a:t>
            </a:r>
            <a:r>
              <a:rPr lang="fi-FI" altLang="en-US" sz="2000" dirty="0" smtClean="0">
                <a:cs typeface="Arial" panose="020B0604020202020204" pitchFamily="34" charset="0"/>
                <a:sym typeface="Symbol" panose="05050102010706020507" pitchFamily="18" charset="2"/>
              </a:rPr>
              <a:t>1.96 maka H0 </a:t>
            </a:r>
            <a:r>
              <a:rPr lang="fi-FI" altLang="en-US" sz="2000" dirty="0">
                <a:cs typeface="Arial" panose="020B0604020202020204" pitchFamily="34" charset="0"/>
                <a:sym typeface="Symbol" panose="05050102010706020507" pitchFamily="18" charset="2"/>
              </a:rPr>
              <a:t>diterima)</a:t>
            </a:r>
            <a:endParaRPr lang="da-DK" altLang="en-US" sz="2000" b="1" dirty="0">
              <a:solidFill>
                <a:srgbClr val="FFFF66"/>
              </a:solidFill>
              <a:cs typeface="Arial" panose="020B0604020202020204" pitchFamily="34" charset="0"/>
            </a:endParaRPr>
          </a:p>
          <a:p>
            <a:pPr marL="0" indent="0" fontAlgn="base">
              <a:spcBef>
                <a:spcPts val="600"/>
              </a:spcBef>
              <a:spcAft>
                <a:spcPct val="0"/>
              </a:spcAft>
              <a:buNone/>
            </a:pPr>
            <a:r>
              <a:rPr lang="fi-FI" altLang="en-US" sz="2000" dirty="0">
                <a:cs typeface="Times New Roman" panose="02020603050405020304" pitchFamily="18" charset="0"/>
              </a:rPr>
              <a:t>Untuk menguji hipotesis digunakan nilai z</a:t>
            </a:r>
            <a:r>
              <a:rPr lang="fi-FI" altLang="en-US" sz="2000" baseline="-30000" dirty="0">
                <a:cs typeface="Times New Roman" panose="02020603050405020304" pitchFamily="18" charset="0"/>
              </a:rPr>
              <a:t>hitung</a:t>
            </a:r>
            <a:r>
              <a:rPr lang="fi-FI" altLang="en-US" sz="2000" dirty="0">
                <a:cs typeface="Times New Roman" panose="02020603050405020304" pitchFamily="18" charset="0"/>
              </a:rPr>
              <a:t> deng rumus sebagai berikut:</a:t>
            </a:r>
          </a:p>
          <a:p>
            <a:pPr marL="0" indent="0" fontAlgn="base">
              <a:spcBef>
                <a:spcPts val="600"/>
              </a:spcBef>
              <a:spcAft>
                <a:spcPct val="0"/>
              </a:spcAft>
              <a:buNone/>
            </a:pPr>
            <a:endParaRPr lang="fi-FI" altLang="en-US" sz="2000" dirty="0">
              <a:cs typeface="Times New Roman" panose="02020603050405020304" pitchFamily="18" charset="0"/>
            </a:endParaRPr>
          </a:p>
          <a:p>
            <a:pPr marL="0" indent="0" fontAlgn="base">
              <a:spcBef>
                <a:spcPts val="600"/>
              </a:spcBef>
              <a:spcAft>
                <a:spcPct val="0"/>
              </a:spcAft>
              <a:buNone/>
            </a:pPr>
            <a:endParaRPr lang="fi-FI" altLang="en-US" sz="2000" dirty="0">
              <a:cs typeface="Times New Roman" panose="02020603050405020304" pitchFamily="18" charset="0"/>
            </a:endParaRPr>
          </a:p>
          <a:p>
            <a:pPr marL="0" indent="0" fontAlgn="base">
              <a:spcBef>
                <a:spcPts val="600"/>
              </a:spcBef>
              <a:spcAft>
                <a:spcPct val="0"/>
              </a:spcAft>
              <a:buNone/>
            </a:pPr>
            <a:endParaRPr lang="fi-FI" altLang="en-US" sz="2000" dirty="0">
              <a:cs typeface="Times New Roman" panose="02020603050405020304" pitchFamily="18" charset="0"/>
            </a:endParaRPr>
          </a:p>
          <a:p>
            <a:pPr marL="0" indent="0" fontAlgn="base">
              <a:spcBef>
                <a:spcPts val="600"/>
              </a:spcBef>
              <a:spcAft>
                <a:spcPct val="0"/>
              </a:spcAft>
              <a:buNone/>
            </a:pPr>
            <a:endParaRPr lang="fi-FI" altLang="en-US" sz="2000" dirty="0">
              <a:cs typeface="Times New Roman" panose="02020603050405020304" pitchFamily="18" charset="0"/>
            </a:endParaRPr>
          </a:p>
          <a:p>
            <a:pPr marL="0" indent="0" fontAlgn="base">
              <a:spcBef>
                <a:spcPts val="600"/>
              </a:spcBef>
              <a:spcAft>
                <a:spcPct val="0"/>
              </a:spcAft>
              <a:buNone/>
            </a:pPr>
            <a:r>
              <a:rPr lang="fi-FI" altLang="en-US" sz="2000" dirty="0">
                <a:cs typeface="Times New Roman" panose="02020603050405020304" pitchFamily="18" charset="0"/>
              </a:rPr>
              <a:t>Di mana n</a:t>
            </a:r>
            <a:r>
              <a:rPr lang="fi-FI" altLang="en-US" sz="2000" baseline="-30000" dirty="0">
                <a:cs typeface="Times New Roman" panose="02020603050405020304" pitchFamily="18" charset="0"/>
              </a:rPr>
              <a:t>1</a:t>
            </a:r>
            <a:r>
              <a:rPr lang="fi-FI" altLang="en-US" sz="2000" dirty="0">
                <a:cs typeface="Times New Roman" panose="02020603050405020304" pitchFamily="18" charset="0"/>
              </a:rPr>
              <a:t> </a:t>
            </a:r>
            <a:r>
              <a:rPr lang="fi-FI" altLang="en-US" sz="2000" dirty="0"/>
              <a:t>dan n</a:t>
            </a:r>
            <a:r>
              <a:rPr lang="fi-FI" altLang="en-US" sz="2000" baseline="-25000" dirty="0"/>
              <a:t>2</a:t>
            </a:r>
            <a:r>
              <a:rPr lang="fi-FI" altLang="en-US" sz="2000" dirty="0"/>
              <a:t> berturut-turut </a:t>
            </a:r>
            <a:r>
              <a:rPr lang="fi-FI" altLang="en-US" sz="2000" dirty="0">
                <a:cs typeface="Times New Roman" panose="02020603050405020304" pitchFamily="18" charset="0"/>
              </a:rPr>
              <a:t>adalah banyaknya pengamatan pada sampel laki-laki (I) dan perempuan (II) dan R</a:t>
            </a:r>
            <a:r>
              <a:rPr lang="fi-FI" altLang="en-US" sz="2000" baseline="-25000" dirty="0">
                <a:cs typeface="Times New Roman" panose="02020603050405020304" pitchFamily="18" charset="0"/>
              </a:rPr>
              <a:t>1</a:t>
            </a:r>
            <a:r>
              <a:rPr lang="fi-FI" altLang="en-US" sz="2000" dirty="0">
                <a:cs typeface="Times New Roman" panose="02020603050405020304" pitchFamily="18" charset="0"/>
              </a:rPr>
              <a:t> adalah jumlah rangking pada sampel I.  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/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da-DK" altLang="en-US" sz="1800" b="1" dirty="0">
              <a:solidFill>
                <a:srgbClr val="FFFF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da-DK" altLang="en-US" sz="1800" b="1" dirty="0">
              <a:solidFill>
                <a:srgbClr val="FFFF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da-DK" altLang="en-US" sz="1800" b="1" dirty="0">
              <a:solidFill>
                <a:srgbClr val="FFFF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089798" y="350168"/>
            <a:ext cx="6632448" cy="9906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ID" sz="2800" dirty="0" err="1">
                <a:solidFill>
                  <a:schemeClr val="tx2"/>
                </a:solidFill>
              </a:rPr>
              <a:t>Uji</a:t>
            </a:r>
            <a:r>
              <a:rPr lang="en-ID" sz="2800" dirty="0">
                <a:solidFill>
                  <a:schemeClr val="tx2"/>
                </a:solidFill>
              </a:rPr>
              <a:t> Mann - Whitney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5487D-EEF0-EB4C-83E7-B22866D83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67"/>
          <a:stretch/>
        </p:blipFill>
        <p:spPr>
          <a:xfrm>
            <a:off x="1991544" y="1128586"/>
            <a:ext cx="3486150" cy="45719"/>
          </a:xfrm>
          <a:prstGeom prst="rect">
            <a:avLst/>
          </a:prstGeom>
        </p:spPr>
      </p:pic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296378"/>
              </p:ext>
            </p:extLst>
          </p:nvPr>
        </p:nvGraphicFramePr>
        <p:xfrm>
          <a:off x="5105993" y="3379614"/>
          <a:ext cx="1267114" cy="699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8" name="Equation" r:id="rId4" imgW="787320" imgH="431640" progId="Equation.3">
                  <p:embed/>
                </p:oleObj>
              </mc:Choice>
              <mc:Fallback>
                <p:oleObj name="Equation" r:id="rId4" imgW="787320" imgH="431640" progId="Equation.3">
                  <p:embed/>
                  <p:pic>
                    <p:nvPicPr>
                      <p:cNvPr id="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993" y="3379614"/>
                        <a:ext cx="1267114" cy="699944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314669"/>
              </p:ext>
            </p:extLst>
          </p:nvPr>
        </p:nvGraphicFramePr>
        <p:xfrm>
          <a:off x="2809735" y="4091472"/>
          <a:ext cx="1892012" cy="623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9" name="Equation" r:id="rId6" imgW="1511280" imgH="393480" progId="Equation.3">
                  <p:embed/>
                </p:oleObj>
              </mc:Choice>
              <mc:Fallback>
                <p:oleObj name="Equation" r:id="rId6" imgW="1511280" imgH="393480" progId="Equation.3">
                  <p:embed/>
                  <p:pic>
                    <p:nvPicPr>
                      <p:cNvPr id="1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735" y="4091472"/>
                        <a:ext cx="1892012" cy="62345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128446"/>
              </p:ext>
            </p:extLst>
          </p:nvPr>
        </p:nvGraphicFramePr>
        <p:xfrm>
          <a:off x="7129272" y="4091472"/>
          <a:ext cx="1913760" cy="647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0" name="Equation" r:id="rId8" imgW="1460160" imgH="444240" progId="Equation.3">
                  <p:embed/>
                </p:oleObj>
              </mc:Choice>
              <mc:Fallback>
                <p:oleObj name="Equation" r:id="rId8" imgW="1460160" imgH="444240" progId="Equation.3">
                  <p:embed/>
                  <p:pic>
                    <p:nvPicPr>
                      <p:cNvPr id="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9272" y="4091472"/>
                        <a:ext cx="1913760" cy="64731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196708"/>
              </p:ext>
            </p:extLst>
          </p:nvPr>
        </p:nvGraphicFramePr>
        <p:xfrm>
          <a:off x="5636316" y="4115201"/>
          <a:ext cx="896427" cy="647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1" name="Equation" r:id="rId10" imgW="660240" imgH="393480" progId="Equation.3">
                  <p:embed/>
                </p:oleObj>
              </mc:Choice>
              <mc:Fallback>
                <p:oleObj name="Equation" r:id="rId10" imgW="660240" imgH="393480" progId="Equation.3">
                  <p:embed/>
                  <p:pic>
                    <p:nvPicPr>
                      <p:cNvPr id="1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6316" y="4115201"/>
                        <a:ext cx="896427" cy="64731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09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1544" y="792088"/>
            <a:ext cx="8233548" cy="594928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da-DK" altLang="en-US" sz="1800" b="1" dirty="0">
              <a:solidFill>
                <a:srgbClr val="FFFF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da-DK" altLang="en-US" sz="1800" b="1" dirty="0">
              <a:solidFill>
                <a:srgbClr val="FFFF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da-DK" altLang="en-US" sz="1800" b="1" dirty="0">
              <a:solidFill>
                <a:srgbClr val="FFFF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528919" y="0"/>
            <a:ext cx="6632448" cy="9906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ID" sz="2800" dirty="0" err="1">
                <a:solidFill>
                  <a:schemeClr val="tx2"/>
                </a:solidFill>
              </a:rPr>
              <a:t>Uji</a:t>
            </a:r>
            <a:r>
              <a:rPr lang="en-ID" sz="2800" dirty="0">
                <a:solidFill>
                  <a:schemeClr val="tx2"/>
                </a:solidFill>
              </a:rPr>
              <a:t> Mann - Whitney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5487D-EEF0-EB4C-83E7-B22866D83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7"/>
          <a:stretch/>
        </p:blipFill>
        <p:spPr>
          <a:xfrm>
            <a:off x="1552423" y="630561"/>
            <a:ext cx="3486150" cy="45719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585170" y="764705"/>
            <a:ext cx="6607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fi-FI" altLang="en-US" sz="2000" dirty="0">
                <a:cs typeface="Times New Roman" panose="02020603050405020304" pitchFamily="18" charset="0"/>
              </a:rPr>
              <a:t>Tabel 3. Ranking absent pekerja laki-laki dan perempuan</a:t>
            </a:r>
            <a:endParaRPr lang="fi-FI" altLang="en-US" sz="2000" dirty="0"/>
          </a:p>
        </p:txBody>
      </p:sp>
      <p:graphicFrame>
        <p:nvGraphicFramePr>
          <p:cNvPr id="8" name="Group 1009"/>
          <p:cNvGraphicFramePr>
            <a:graphicFrameLocks noGrp="1"/>
          </p:cNvGraphicFramePr>
          <p:nvPr>
            <p:extLst/>
          </p:nvPr>
        </p:nvGraphicFramePr>
        <p:xfrm>
          <a:off x="2639618" y="1124744"/>
          <a:ext cx="6480719" cy="5569482"/>
        </p:xfrm>
        <a:graphic>
          <a:graphicData uri="http://schemas.openxmlformats.org/drawingml/2006/table">
            <a:tbl>
              <a:tblPr/>
              <a:tblGrid>
                <a:gridCol w="1219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1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7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52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312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No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Laki-laki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Perempuan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Absen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Rank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Absen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Rank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1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7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7.5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8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10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1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5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5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1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6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6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18.5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1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9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12.5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1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5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8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10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1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6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4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7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7.5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1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7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15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1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8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10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14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18.5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31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9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8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10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31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10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9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12.5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1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11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11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15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1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12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12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16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88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fi-FI" altLang="en-US" sz="18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fi-FI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=107.5</a:t>
                      </a:r>
                      <a:endParaRPr kumimoji="0" lang="fi-FI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57200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fi-FI" altLang="en-US" sz="1800" b="0" i="0" u="none" strike="noStrike" cap="none" normalizeH="0" baseline="-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fi-FI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=102.5</a:t>
                      </a:r>
                      <a:endParaRPr kumimoji="0" lang="fi-FI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60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1544" y="1219200"/>
            <a:ext cx="8233548" cy="545016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>
              <a:cs typeface="Times New Roman" panose="02020603050405020304" pitchFamily="18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>
              <a:cs typeface="Times New Roman" panose="02020603050405020304" pitchFamily="18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ID" altLang="en-US" sz="1800" dirty="0">
              <a:cs typeface="Times New Roman" panose="02020603050405020304" pitchFamily="18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>
              <a:cs typeface="Times New Roman" panose="02020603050405020304" pitchFamily="18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dirty="0">
                <a:cs typeface="Times New Roman" panose="02020603050405020304" pitchFamily="18" charset="0"/>
              </a:rPr>
              <a:t>di </a:t>
            </a:r>
            <a:r>
              <a:rPr lang="en-US" altLang="en-US" sz="2200" dirty="0" err="1">
                <a:cs typeface="Times New Roman" panose="02020603050405020304" pitchFamily="18" charset="0"/>
              </a:rPr>
              <a:t>mana</a:t>
            </a:r>
            <a:r>
              <a:rPr lang="en-US" altLang="en-US" sz="2200" dirty="0">
                <a:cs typeface="Times New Roman" panose="02020603050405020304" pitchFamily="18" charset="0"/>
              </a:rPr>
              <a:t> µ</a:t>
            </a:r>
            <a:r>
              <a:rPr lang="en-US" altLang="en-US" sz="2200" baseline="-30000" dirty="0">
                <a:cs typeface="Times New Roman" panose="02020603050405020304" pitchFamily="18" charset="0"/>
              </a:rPr>
              <a:t>U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adalah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nilai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tengah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statistik</a:t>
            </a:r>
            <a:r>
              <a:rPr lang="en-US" altLang="en-US" sz="2200" dirty="0">
                <a:cs typeface="Times New Roman" panose="02020603050405020304" pitchFamily="18" charset="0"/>
              </a:rPr>
              <a:t> U </a:t>
            </a:r>
            <a:r>
              <a:rPr lang="en-US" altLang="en-US" sz="2200" dirty="0" err="1">
                <a:cs typeface="Times New Roman" panose="02020603050405020304" pitchFamily="18" charset="0"/>
              </a:rPr>
              <a:t>dengan</a:t>
            </a:r>
            <a:r>
              <a:rPr lang="en-US" altLang="en-US" sz="2200" dirty="0">
                <a:cs typeface="Times New Roman" panose="02020603050405020304" pitchFamily="18" charset="0"/>
              </a:rPr>
              <a:t> standard error </a:t>
            </a:r>
            <a:r>
              <a:rPr lang="en-US" altLang="en-US" sz="2200" dirty="0" err="1">
                <a:cs typeface="Times New Roman" panose="02020603050405020304" pitchFamily="18" charset="0"/>
              </a:rPr>
              <a:t>nya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adalah</a:t>
            </a:r>
            <a:r>
              <a:rPr lang="en-US" altLang="en-US" sz="2200" dirty="0">
                <a:cs typeface="Times New Roman" panose="02020603050405020304" pitchFamily="18" charset="0"/>
              </a:rPr>
              <a:t>: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ID" altLang="en-US" sz="2200" dirty="0">
              <a:cs typeface="Times New Roman" panose="02020603050405020304" pitchFamily="18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ID" altLang="en-US" sz="2200" dirty="0">
              <a:cs typeface="Times New Roman" panose="02020603050405020304" pitchFamily="18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ID" altLang="en-US" sz="2200" dirty="0">
              <a:cs typeface="Times New Roman" panose="02020603050405020304" pitchFamily="18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ID" altLang="en-US" sz="2200" dirty="0">
              <a:cs typeface="Times New Roman" panose="02020603050405020304" pitchFamily="18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ID" altLang="en-US" sz="22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2200" b="1" dirty="0" err="1">
                <a:cs typeface="Times New Roman" panose="02020603050405020304" pitchFamily="18" charset="0"/>
              </a:rPr>
              <a:t>Kesimpulan</a:t>
            </a:r>
            <a:endParaRPr lang="en-US" altLang="en-US" sz="2200" dirty="0"/>
          </a:p>
          <a:p>
            <a:pPr marL="0" indent="0" eaLnBrk="0" hangingPunct="0">
              <a:buNone/>
            </a:pPr>
            <a:r>
              <a:rPr lang="en-US" altLang="en-US" sz="2200" dirty="0">
                <a:cs typeface="Times New Roman" panose="02020603050405020304" pitchFamily="18" charset="0"/>
              </a:rPr>
              <a:t>Dari </a:t>
            </a:r>
            <a:r>
              <a:rPr lang="en-US" altLang="en-US" sz="2200" dirty="0" err="1">
                <a:cs typeface="Times New Roman" panose="02020603050405020304" pitchFamily="18" charset="0"/>
              </a:rPr>
              <a:t>hasil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 smtClean="0">
                <a:cs typeface="Times New Roman" panose="02020603050405020304" pitchFamily="18" charset="0"/>
              </a:rPr>
              <a:t>perhitungan</a:t>
            </a:r>
            <a:r>
              <a:rPr lang="en-US" altLang="en-US" sz="2200" dirty="0" smtClean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diperoleh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nilai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z</a:t>
            </a:r>
            <a:r>
              <a:rPr lang="en-US" altLang="en-US" sz="2200" baseline="-30000" dirty="0" err="1">
                <a:cs typeface="Times New Roman" panose="02020603050405020304" pitchFamily="18" charset="0"/>
              </a:rPr>
              <a:t>hitung</a:t>
            </a:r>
            <a:r>
              <a:rPr lang="en-US" altLang="en-US" sz="2200" dirty="0">
                <a:cs typeface="Times New Roman" panose="02020603050405020304" pitchFamily="18" charset="0"/>
              </a:rPr>
              <a:t> =1.427 yang </a:t>
            </a:r>
            <a:r>
              <a:rPr lang="en-US" altLang="en-US" sz="2200" dirty="0" err="1">
                <a:cs typeface="Times New Roman" panose="02020603050405020304" pitchFamily="18" charset="0"/>
              </a:rPr>
              <a:t>lebih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kecil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dari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smtClean="0">
                <a:cs typeface="Times New Roman" panose="02020603050405020304" pitchFamily="18" charset="0"/>
              </a:rPr>
              <a:t>z</a:t>
            </a:r>
            <a:r>
              <a:rPr lang="en-US" altLang="en-US" sz="2200" baseline="-30000" dirty="0" smtClean="0">
                <a:cs typeface="Times New Roman" panose="02020603050405020304" pitchFamily="18" charset="0"/>
              </a:rPr>
              <a:t>α/2</a:t>
            </a:r>
            <a:r>
              <a:rPr lang="en-US" altLang="en-US" sz="2200" dirty="0" smtClean="0">
                <a:cs typeface="Times New Roman" panose="02020603050405020304" pitchFamily="18" charset="0"/>
              </a:rPr>
              <a:t>(1.96). </a:t>
            </a:r>
            <a:r>
              <a:rPr lang="en-US" altLang="en-US" sz="2200" dirty="0" err="1">
                <a:cs typeface="Times New Roman" panose="02020603050405020304" pitchFamily="18" charset="0"/>
              </a:rPr>
              <a:t>Oleh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karena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itu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smtClean="0">
                <a:cs typeface="Times New Roman" panose="02020603050405020304" pitchFamily="18" charset="0"/>
              </a:rPr>
              <a:t>H0 </a:t>
            </a:r>
            <a:r>
              <a:rPr lang="en-US" altLang="en-US" sz="2200" dirty="0" err="1">
                <a:cs typeface="Times New Roman" panose="02020603050405020304" pitchFamily="18" charset="0"/>
              </a:rPr>
              <a:t>diterima</a:t>
            </a:r>
            <a:r>
              <a:rPr lang="en-US" altLang="en-US" sz="2200" dirty="0">
                <a:cs typeface="Times New Roman" panose="02020603050405020304" pitchFamily="18" charset="0"/>
              </a:rPr>
              <a:t>. </a:t>
            </a:r>
            <a:r>
              <a:rPr lang="en-US" altLang="en-US" sz="2200" dirty="0" err="1">
                <a:cs typeface="Times New Roman" panose="02020603050405020304" pitchFamily="18" charset="0"/>
              </a:rPr>
              <a:t>Dapat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disimpulkan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bahwa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tidak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terdapat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perbedaan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jumlah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hari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tidak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masuk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kerja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antara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laki-laki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dan</a:t>
            </a:r>
            <a:r>
              <a:rPr lang="en-US" altLang="en-US" sz="2200" dirty="0"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cs typeface="Times New Roman" panose="02020603050405020304" pitchFamily="18" charset="0"/>
              </a:rPr>
              <a:t>perempuan</a:t>
            </a:r>
            <a:r>
              <a:rPr lang="en-US" altLang="en-US" sz="2200" dirty="0">
                <a:cs typeface="Times New Roman" panose="02020603050405020304" pitchFamily="18" charset="0"/>
              </a:rPr>
              <a:t>.</a:t>
            </a:r>
            <a:endParaRPr lang="en-US" altLang="en-US" sz="2200" dirty="0"/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200" dirty="0">
              <a:cs typeface="Times New Roman" panose="02020603050405020304" pitchFamily="18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da-DK" altLang="en-US" sz="2200" b="1" dirty="0">
              <a:solidFill>
                <a:srgbClr val="FFFF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040084" y="58277"/>
            <a:ext cx="6632448" cy="9906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ID" sz="2800" dirty="0" err="1">
                <a:solidFill>
                  <a:schemeClr val="tx2"/>
                </a:solidFill>
              </a:rPr>
              <a:t>Uji</a:t>
            </a:r>
            <a:r>
              <a:rPr lang="en-ID" sz="2800" dirty="0">
                <a:solidFill>
                  <a:schemeClr val="tx2"/>
                </a:solidFill>
              </a:rPr>
              <a:t> Mann - Whitney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5487D-EEF0-EB4C-83E7-B22866D83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67"/>
          <a:stretch/>
        </p:blipFill>
        <p:spPr>
          <a:xfrm>
            <a:off x="2041258" y="836695"/>
            <a:ext cx="3486150" cy="45719"/>
          </a:xfrm>
          <a:prstGeom prst="rect">
            <a:avLst/>
          </a:prstGeom>
        </p:spPr>
      </p:pic>
      <p:graphicFrame>
        <p:nvGraphicFramePr>
          <p:cNvPr id="1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988683"/>
              </p:ext>
            </p:extLst>
          </p:nvPr>
        </p:nvGraphicFramePr>
        <p:xfrm>
          <a:off x="2927974" y="1514067"/>
          <a:ext cx="3871879" cy="542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5" name="Equation" r:id="rId4" imgW="3365280" imgH="393480" progId="Equation.3">
                  <p:embed/>
                </p:oleObj>
              </mc:Choice>
              <mc:Fallback>
                <p:oleObj name="Equation" r:id="rId4" imgW="3365280" imgH="393480" progId="Equation.3">
                  <p:embed/>
                  <p:pic>
                    <p:nvPicPr>
                      <p:cNvPr id="1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974" y="1514067"/>
                        <a:ext cx="3871879" cy="54214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255155"/>
              </p:ext>
            </p:extLst>
          </p:nvPr>
        </p:nvGraphicFramePr>
        <p:xfrm>
          <a:off x="7901960" y="1519229"/>
          <a:ext cx="1925688" cy="583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6" name="Equation" r:id="rId6" imgW="1624895" imgH="406224" progId="Equation.3">
                  <p:embed/>
                </p:oleObj>
              </mc:Choice>
              <mc:Fallback>
                <p:oleObj name="Equation" r:id="rId6" imgW="1624895" imgH="406224" progId="Equation.3">
                  <p:embed/>
                  <p:pic>
                    <p:nvPicPr>
                      <p:cNvPr id="1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1960" y="1519229"/>
                        <a:ext cx="1925688" cy="58334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>
            <p:extLst/>
          </p:nvPr>
        </p:nvGraphicFramePr>
        <p:xfrm>
          <a:off x="4725984" y="2781682"/>
          <a:ext cx="1913760" cy="647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7" name="Equation" r:id="rId8" imgW="1460160" imgH="444240" progId="Equation.3">
                  <p:embed/>
                </p:oleObj>
              </mc:Choice>
              <mc:Fallback>
                <p:oleObj name="Equation" r:id="rId8" imgW="1460160" imgH="444240" progId="Equation.3">
                  <p:embed/>
                  <p:pic>
                    <p:nvPicPr>
                      <p:cNvPr id="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5984" y="2781682"/>
                        <a:ext cx="1913760" cy="64731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>
            <p:extLst/>
          </p:nvPr>
        </p:nvGraphicFramePr>
        <p:xfrm>
          <a:off x="3784333" y="3509302"/>
          <a:ext cx="3453937" cy="567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8" name="Equation" r:id="rId10" imgW="2514600" imgH="444240" progId="Equation.3">
                  <p:embed/>
                </p:oleObj>
              </mc:Choice>
              <mc:Fallback>
                <p:oleObj name="Equation" r:id="rId10" imgW="2514600" imgH="444240" progId="Equation.3">
                  <p:embed/>
                  <p:pic>
                    <p:nvPicPr>
                      <p:cNvPr id="2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4333" y="3509302"/>
                        <a:ext cx="3453937" cy="567771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/>
          <p:cNvGraphicFramePr>
            <a:graphicFrameLocks noChangeAspect="1"/>
          </p:cNvGraphicFramePr>
          <p:nvPr>
            <p:extLst/>
          </p:nvPr>
        </p:nvGraphicFramePr>
        <p:xfrm>
          <a:off x="4115531" y="4172604"/>
          <a:ext cx="3122738" cy="624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9" name="Equation" r:id="rId12" imgW="1371600" imgH="393700" progId="Equation.3">
                  <p:embed/>
                </p:oleObj>
              </mc:Choice>
              <mc:Fallback>
                <p:oleObj name="Equation" r:id="rId12" imgW="1371600" imgH="393700" progId="Equation.3">
                  <p:embed/>
                  <p:pic>
                    <p:nvPicPr>
                      <p:cNvPr id="2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5531" y="4172604"/>
                        <a:ext cx="3122738" cy="62454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918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4077072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n-US" sz="3200" dirty="0" err="1"/>
              <a:t>Uji</a:t>
            </a:r>
            <a:r>
              <a:rPr lang="en-US" sz="3200" dirty="0"/>
              <a:t> </a:t>
            </a:r>
            <a:r>
              <a:rPr lang="en-US" sz="3200" dirty="0" err="1"/>
              <a:t>Kruskal</a:t>
            </a:r>
            <a:r>
              <a:rPr lang="en-US" sz="3200" dirty="0"/>
              <a:t>-Wallis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5487D-EEF0-EB4C-83E7-B22866D83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7"/>
          <a:stretch/>
        </p:blipFill>
        <p:spPr>
          <a:xfrm>
            <a:off x="6600056" y="5013177"/>
            <a:ext cx="348615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63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1544" y="1340768"/>
            <a:ext cx="8233548" cy="4183926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algn="just">
              <a:spcBef>
                <a:spcPts val="1200"/>
              </a:spcBef>
              <a:buNone/>
            </a:pPr>
            <a:r>
              <a:rPr lang="en-US" altLang="en-US" sz="2400" dirty="0" err="1">
                <a:cs typeface="Times New Roman" panose="02020603050405020304" pitchFamily="18" charset="0"/>
              </a:rPr>
              <a:t>Metode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ini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digunakan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untuk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menguji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apakah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terdapat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perbe-daan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nilaitengah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antara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tiga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populasi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atau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lebih</a:t>
            </a:r>
            <a:r>
              <a:rPr lang="en-US" altLang="en-US" sz="2400" dirty="0">
                <a:cs typeface="Times New Roman" panose="02020603050405020304" pitchFamily="18" charset="0"/>
              </a:rPr>
              <a:t>.  Data </a:t>
            </a:r>
            <a:r>
              <a:rPr lang="en-US" altLang="en-US" sz="2400" dirty="0" err="1">
                <a:cs typeface="Times New Roman" panose="02020603050405020304" pitchFamily="18" charset="0"/>
              </a:rPr>
              <a:t>untuk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pengujian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dikumpulkan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dari</a:t>
            </a:r>
            <a:r>
              <a:rPr lang="en-US" altLang="en-US" sz="2400" dirty="0">
                <a:cs typeface="Times New Roman" panose="02020603050405020304" pitchFamily="18" charset="0"/>
              </a:rPr>
              <a:t> sample yang </a:t>
            </a:r>
            <a:r>
              <a:rPr lang="en-US" altLang="en-US" sz="2400" dirty="0" err="1">
                <a:cs typeface="Times New Roman" panose="02020603050405020304" pitchFamily="18" charset="0"/>
              </a:rPr>
              <a:t>bebas</a:t>
            </a:r>
            <a:r>
              <a:rPr lang="en-US" altLang="en-US" sz="2400" dirty="0">
                <a:cs typeface="Times New Roman" panose="02020603050405020304" pitchFamily="18" charset="0"/>
              </a:rPr>
              <a:t>. </a:t>
            </a:r>
            <a:r>
              <a:rPr lang="en-US" altLang="en-US" sz="2400" dirty="0" err="1">
                <a:cs typeface="Times New Roman" panose="02020603050405020304" pitchFamily="18" charset="0"/>
              </a:rPr>
              <a:t>Variabel</a:t>
            </a:r>
            <a:r>
              <a:rPr lang="en-US" altLang="en-US" sz="2400" dirty="0">
                <a:cs typeface="Times New Roman" panose="02020603050405020304" pitchFamily="18" charset="0"/>
              </a:rPr>
              <a:t> yang </a:t>
            </a:r>
            <a:r>
              <a:rPr lang="en-US" altLang="en-US" sz="2400" dirty="0" err="1">
                <a:cs typeface="Times New Roman" panose="02020603050405020304" pitchFamily="18" charset="0"/>
              </a:rPr>
              <a:t>sekurang-kurangnya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mempunyai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skala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pengukuran</a:t>
            </a:r>
            <a:r>
              <a:rPr lang="en-US" altLang="en-US" sz="2400" dirty="0">
                <a:cs typeface="Times New Roman" panose="02020603050405020304" pitchFamily="18" charset="0"/>
              </a:rPr>
              <a:t> ordinal. 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2400" dirty="0" err="1">
                <a:cs typeface="Times New Roman" panose="02020603050405020304" pitchFamily="18" charset="0"/>
              </a:rPr>
              <a:t>Sebagai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contoh</a:t>
            </a:r>
            <a:r>
              <a:rPr lang="en-US" altLang="en-US" sz="2400" dirty="0"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cs typeface="Times New Roman" panose="02020603050405020304" pitchFamily="18" charset="0"/>
              </a:rPr>
              <a:t>suatu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perusahaan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ritel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mempunyai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empat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lokasi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penjualan</a:t>
            </a:r>
            <a:r>
              <a:rPr lang="en-US" altLang="en-US" sz="2400" dirty="0"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cs typeface="Times New Roman" panose="02020603050405020304" pitchFamily="18" charset="0"/>
              </a:rPr>
              <a:t>yaitu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lokasi</a:t>
            </a:r>
            <a:r>
              <a:rPr lang="en-US" altLang="en-US" sz="2400" dirty="0">
                <a:cs typeface="Times New Roman" panose="02020603050405020304" pitchFamily="18" charset="0"/>
              </a:rPr>
              <a:t> A, B, C </a:t>
            </a:r>
            <a:r>
              <a:rPr lang="en-US" altLang="en-US" sz="2400" dirty="0" err="1">
                <a:cs typeface="Times New Roman" panose="02020603050405020304" pitchFamily="18" charset="0"/>
              </a:rPr>
              <a:t>dan</a:t>
            </a:r>
            <a:r>
              <a:rPr lang="en-US" altLang="en-US" sz="2400" dirty="0">
                <a:cs typeface="Times New Roman" panose="02020603050405020304" pitchFamily="18" charset="0"/>
              </a:rPr>
              <a:t> D. </a:t>
            </a:r>
            <a:r>
              <a:rPr lang="en-US" altLang="en-US" sz="2400" dirty="0" err="1">
                <a:cs typeface="Times New Roman" panose="02020603050405020304" pitchFamily="18" charset="0"/>
              </a:rPr>
              <a:t>Untuk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mengetahui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apakah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terdapat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perbedaan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nilai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penjualan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dari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keempat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lokasi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tersebut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dikumpulkan</a:t>
            </a:r>
            <a:r>
              <a:rPr lang="en-US" altLang="en-US" sz="2400" dirty="0">
                <a:cs typeface="Times New Roman" panose="02020603050405020304" pitchFamily="18" charset="0"/>
              </a:rPr>
              <a:t> data </a:t>
            </a:r>
            <a:r>
              <a:rPr lang="en-US" altLang="en-US" sz="2400" dirty="0" err="1">
                <a:cs typeface="Times New Roman" panose="02020603050405020304" pitchFamily="18" charset="0"/>
              </a:rPr>
              <a:t>nilai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penjualan</a:t>
            </a:r>
            <a:r>
              <a:rPr lang="en-US" altLang="en-US" sz="2400" dirty="0">
                <a:cs typeface="Times New Roman" panose="02020603050405020304" pitchFamily="18" charset="0"/>
              </a:rPr>
              <a:t> per </a:t>
            </a:r>
            <a:r>
              <a:rPr lang="en-US" altLang="en-US" sz="2400" dirty="0" err="1">
                <a:cs typeface="Times New Roman" panose="02020603050405020304" pitchFamily="18" charset="0"/>
              </a:rPr>
              <a:t>minggu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selama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enam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minggu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berturut-turut</a:t>
            </a:r>
            <a:r>
              <a:rPr lang="en-US" altLang="en-US" sz="2400" dirty="0">
                <a:cs typeface="Times New Roman" panose="02020603050405020304" pitchFamily="18" charset="0"/>
              </a:rPr>
              <a:t>. </a:t>
            </a:r>
            <a:r>
              <a:rPr lang="en-US" altLang="en-US" sz="2400" dirty="0" err="1">
                <a:cs typeface="Times New Roman" panose="02020603050405020304" pitchFamily="18" charset="0"/>
              </a:rPr>
              <a:t>Banyaknya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pengamatan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untuk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masing-masing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sampel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tidak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harus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sama</a:t>
            </a:r>
            <a:r>
              <a:rPr lang="en-US" altLang="en-US" sz="2400" dirty="0"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spcBef>
                <a:spcPts val="120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923544" y="201168"/>
            <a:ext cx="6632448" cy="9906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ID" sz="2800" dirty="0" err="1">
                <a:solidFill>
                  <a:schemeClr val="tx2"/>
                </a:solidFill>
              </a:rPr>
              <a:t>Kruskal</a:t>
            </a:r>
            <a:r>
              <a:rPr lang="en-ID" sz="2800" dirty="0">
                <a:solidFill>
                  <a:schemeClr val="tx2"/>
                </a:solidFill>
              </a:rPr>
              <a:t> Wallis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5487D-EEF0-EB4C-83E7-B22866D83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7"/>
          <a:stretch/>
        </p:blipFill>
        <p:spPr>
          <a:xfrm>
            <a:off x="2157798" y="979586"/>
            <a:ext cx="348615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1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45720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en-US" altLang="en-US" sz="2400" dirty="0">
                <a:cs typeface="Times New Roman" panose="02020603050405020304" pitchFamily="18" charset="0"/>
              </a:rPr>
              <a:t>Review </a:t>
            </a:r>
            <a:r>
              <a:rPr lang="en-US" altLang="en-US" sz="2400" dirty="0" err="1">
                <a:cs typeface="Times New Roman" panose="02020603050405020304" pitchFamily="18" charset="0"/>
              </a:rPr>
              <a:t>mengenai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analisis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statistika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untuk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pengujian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hipotesis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en-US" altLang="en-US" sz="2400" dirty="0" err="1">
                <a:cs typeface="Times New Roman" panose="02020603050405020304" pitchFamily="18" charset="0"/>
              </a:rPr>
              <a:t>Motivasi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penggunaan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uji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statistika</a:t>
            </a:r>
            <a:r>
              <a:rPr lang="en-US" altLang="en-US" sz="2400" dirty="0">
                <a:cs typeface="Times New Roman" panose="02020603050405020304" pitchFamily="18" charset="0"/>
              </a:rPr>
              <a:t> non-</a:t>
            </a:r>
            <a:r>
              <a:rPr lang="en-US" altLang="en-US" sz="2400" dirty="0" err="1">
                <a:cs typeface="Times New Roman" panose="02020603050405020304" pitchFamily="18" charset="0"/>
              </a:rPr>
              <a:t>parametrik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en-US" altLang="en-US" sz="2400" dirty="0" err="1">
                <a:cs typeface="Times New Roman" panose="02020603050405020304" pitchFamily="18" charset="0"/>
              </a:rPr>
              <a:t>Beberapa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pengujian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statistika</a:t>
            </a:r>
            <a:r>
              <a:rPr lang="en-US" altLang="en-US" sz="2400" dirty="0">
                <a:cs typeface="Times New Roman" panose="02020603050405020304" pitchFamily="18" charset="0"/>
              </a:rPr>
              <a:t> non-</a:t>
            </a:r>
            <a:r>
              <a:rPr lang="en-US" altLang="en-US" sz="2400" dirty="0" err="1">
                <a:cs typeface="Times New Roman" panose="02020603050405020304" pitchFamily="18" charset="0"/>
              </a:rPr>
              <a:t>parametrik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marL="457200" indent="-457200" algn="just">
              <a:spcBef>
                <a:spcPts val="1200"/>
              </a:spcBef>
              <a:buFont typeface="+mj-lt"/>
              <a:buAutoNum type="arabicPeriod"/>
            </a:pPr>
            <a:endParaRPr lang="en-US" alt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51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1544" y="1340768"/>
            <a:ext cx="8233548" cy="468052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algn="just">
              <a:spcBef>
                <a:spcPts val="1200"/>
              </a:spcBef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     </a:t>
            </a:r>
            <a:r>
              <a:rPr lang="en-US" altLang="en-US" sz="2400" dirty="0" err="1">
                <a:cs typeface="Times New Roman" panose="02020603050405020304" pitchFamily="18" charset="0"/>
              </a:rPr>
              <a:t>Tabel</a:t>
            </a:r>
            <a:r>
              <a:rPr lang="en-US" altLang="en-US" sz="2400" dirty="0">
                <a:cs typeface="Times New Roman" panose="02020603050405020304" pitchFamily="18" charset="0"/>
              </a:rPr>
              <a:t> 4. </a:t>
            </a:r>
            <a:r>
              <a:rPr lang="en-US" altLang="en-US" sz="2400" dirty="0" err="1">
                <a:cs typeface="Times New Roman" panose="02020603050405020304" pitchFamily="18" charset="0"/>
              </a:rPr>
              <a:t>Nilai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penjualan</a:t>
            </a:r>
            <a:r>
              <a:rPr lang="en-US" altLang="en-US" sz="2400" dirty="0">
                <a:cs typeface="Times New Roman" panose="02020603050405020304" pitchFamily="18" charset="0"/>
              </a:rPr>
              <a:t> per </a:t>
            </a:r>
            <a:r>
              <a:rPr lang="en-US" altLang="en-US" sz="2400" dirty="0" err="1">
                <a:cs typeface="Times New Roman" panose="02020603050405020304" pitchFamily="18" charset="0"/>
              </a:rPr>
              <a:t>minggu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selama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enam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minggu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marL="0" indent="0" algn="just">
              <a:spcBef>
                <a:spcPts val="120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57600" y="228600"/>
            <a:ext cx="6632448" cy="9906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ID" sz="2800" dirty="0" err="1">
                <a:solidFill>
                  <a:schemeClr val="tx2"/>
                </a:solidFill>
              </a:rPr>
              <a:t>Kruskal</a:t>
            </a:r>
            <a:r>
              <a:rPr lang="en-ID" sz="2800" dirty="0">
                <a:solidFill>
                  <a:schemeClr val="tx2"/>
                </a:solidFill>
              </a:rPr>
              <a:t> Wallis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5487D-EEF0-EB4C-83E7-B22866D83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7"/>
          <a:stretch/>
        </p:blipFill>
        <p:spPr>
          <a:xfrm>
            <a:off x="6738942" y="1007018"/>
            <a:ext cx="3486150" cy="457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1" y="1898830"/>
            <a:ext cx="6906329" cy="386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8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340768"/>
            <a:ext cx="8735888" cy="5112568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fontAlgn="base">
              <a:spcBef>
                <a:spcPts val="1200"/>
              </a:spcBef>
              <a:buNone/>
            </a:pPr>
            <a:r>
              <a:rPr lang="en-US" altLang="en-US" sz="2400" b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Hipotesis</a:t>
            </a:r>
            <a:endParaRPr lang="en-US" altLang="en-US" sz="24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indent="0" eaLnBrk="0" fontAlgn="base" hangingPunct="0">
              <a:spcBef>
                <a:spcPts val="1200"/>
              </a:spcBef>
              <a:buNone/>
            </a:pPr>
            <a:r>
              <a:rPr lang="en-US" altLang="en-US" sz="24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H0: 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µ</a:t>
            </a:r>
            <a:r>
              <a:rPr lang="en-US" altLang="en-US" sz="2400" baseline="-30000" dirty="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=µ</a:t>
            </a:r>
            <a:r>
              <a:rPr lang="en-US" altLang="en-US" sz="2400" baseline="-30000" dirty="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=µ</a:t>
            </a:r>
            <a:r>
              <a:rPr lang="en-US" altLang="en-US" sz="2400" baseline="-30000" dirty="0">
                <a:solidFill>
                  <a:srgbClr val="000000"/>
                </a:solidFill>
                <a:cs typeface="Times New Roman" panose="02020603050405020304" pitchFamily="18" charset="0"/>
              </a:rPr>
              <a:t>3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=µ</a:t>
            </a:r>
            <a:r>
              <a:rPr lang="en-US" altLang="en-US" sz="2400" baseline="-30000" dirty="0">
                <a:solidFill>
                  <a:srgbClr val="000000"/>
                </a:solidFill>
                <a:cs typeface="Times New Roman" panose="02020603050405020304" pitchFamily="18" charset="0"/>
              </a:rPr>
              <a:t>4    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Tidak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terdapat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perbedaan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nilai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rata-rata </a:t>
            </a:r>
            <a:r>
              <a:rPr lang="en-US" alt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penjualan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antar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lokasi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  <a:endParaRPr lang="en-US" altLang="en-US" sz="2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indent="0" eaLnBrk="0" fontAlgn="base" hangingPunct="0">
              <a:spcBef>
                <a:spcPts val="1200"/>
              </a:spcBef>
              <a:buNone/>
            </a:pPr>
            <a:r>
              <a:rPr lang="da-DK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Hi : sekurang-kurangnya sepasang </a:t>
            </a:r>
            <a:r>
              <a:rPr lang="fi-FI" altLang="en-US" sz="240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da-DK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tidak sama</a:t>
            </a:r>
            <a:endParaRPr lang="en-US" altLang="en-US" sz="2400" dirty="0">
              <a:solidFill>
                <a:srgbClr val="000000"/>
              </a:solidFill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marL="0" indent="0" eaLnBrk="0" fontAlgn="base" hangingPunct="0">
              <a:spcBef>
                <a:spcPts val="1200"/>
              </a:spcBef>
              <a:buNone/>
            </a:pPr>
            <a:r>
              <a:rPr lang="da-DK" altLang="en-US" sz="2400" b="1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Wilayah kritik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da-DK" altLang="en-US" sz="2400" b="1" dirty="0">
                <a:cs typeface="Times New Roman" panose="02020603050405020304" pitchFamily="18" charset="0"/>
                <a:sym typeface="Symbol" panose="05050102010706020507" pitchFamily="18" charset="2"/>
              </a:rPr>
              <a:t>Jika K </a:t>
            </a:r>
            <a:r>
              <a:rPr lang="en-US" altLang="en-US" sz="2400" b="1" dirty="0"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da-DK" altLang="en-US" sz="2400" b="1" dirty="0">
                <a:cs typeface="Times New Roman" panose="02020603050405020304" pitchFamily="18" charset="0"/>
              </a:rPr>
              <a:t>  </a:t>
            </a:r>
            <a:r>
              <a:rPr lang="da-DK" altLang="en-US" sz="2400" dirty="0">
                <a:cs typeface="Times New Roman" panose="02020603050405020304" pitchFamily="18" charset="0"/>
              </a:rPr>
              <a:t>            </a:t>
            </a:r>
            <a:r>
              <a:rPr lang="da-DK" altLang="en-US" sz="2400" b="1" dirty="0">
                <a:cs typeface="Times New Roman" panose="02020603050405020304" pitchFamily="18" charset="0"/>
              </a:rPr>
              <a:t>maka </a:t>
            </a:r>
            <a:r>
              <a:rPr lang="da-DK" altLang="en-US" sz="2400" b="1" dirty="0" smtClean="0">
                <a:cs typeface="Times New Roman" panose="02020603050405020304" pitchFamily="18" charset="0"/>
              </a:rPr>
              <a:t>H0 </a:t>
            </a:r>
            <a:r>
              <a:rPr lang="da-DK" altLang="en-US" sz="2400" b="1" dirty="0">
                <a:cs typeface="Times New Roman" panose="02020603050405020304" pitchFamily="18" charset="0"/>
              </a:rPr>
              <a:t>ditolak (dengan v=k-1)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da-DK" altLang="en-US" sz="2400" b="1" dirty="0">
                <a:cs typeface="Times New Roman" panose="02020603050405020304" pitchFamily="18" charset="0"/>
              </a:rPr>
              <a:t/>
            </a:r>
            <a:br>
              <a:rPr lang="da-DK" altLang="en-US" sz="2400" b="1" dirty="0">
                <a:cs typeface="Times New Roman" panose="02020603050405020304" pitchFamily="18" charset="0"/>
              </a:rPr>
            </a:br>
            <a:endParaRPr lang="en-US" altLang="en-US" sz="2400" b="1" dirty="0">
              <a:sym typeface="Symbol" panose="05050102010706020507" pitchFamily="18" charset="2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sv-SE" altLang="en-US" sz="2400" b="1" dirty="0">
                <a:cs typeface="Times New Roman" panose="02020603050405020304" pitchFamily="18" charset="0"/>
                <a:sym typeface="Symbol" panose="05050102010706020507" pitchFamily="18" charset="2"/>
              </a:rPr>
              <a:t>Jika K ≤               </a:t>
            </a:r>
            <a:r>
              <a:rPr lang="sv-SE" altLang="en-US" sz="2400" b="1" dirty="0">
                <a:cs typeface="Times New Roman" panose="02020603050405020304" pitchFamily="18" charset="0"/>
              </a:rPr>
              <a:t>maka </a:t>
            </a:r>
            <a:r>
              <a:rPr lang="sv-SE" altLang="en-US" sz="2400" b="1" dirty="0" smtClean="0">
                <a:cs typeface="Times New Roman" panose="02020603050405020304" pitchFamily="18" charset="0"/>
              </a:rPr>
              <a:t>H0 </a:t>
            </a:r>
            <a:r>
              <a:rPr lang="sv-SE" altLang="en-US" sz="2400" b="1" dirty="0">
                <a:cs typeface="Times New Roman" panose="02020603050405020304" pitchFamily="18" charset="0"/>
              </a:rPr>
              <a:t>diterima</a:t>
            </a:r>
          </a:p>
          <a:p>
            <a:pPr marL="0" indent="0" algn="just" eaLnBrk="0" hangingPunct="0">
              <a:buNone/>
            </a:pPr>
            <a:endParaRPr lang="da-DK" altLang="en-US" sz="2000" b="1" dirty="0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 algn="just" eaLnBrk="0" hangingPunct="0">
              <a:buNone/>
            </a:pPr>
            <a:endParaRPr lang="da-DK" altLang="en-US" sz="2000" b="1" dirty="0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25000"/>
              </a:spcAft>
              <a:buNone/>
            </a:pP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57600" y="228600"/>
            <a:ext cx="6632448" cy="9906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ID" sz="2800" dirty="0" err="1">
                <a:solidFill>
                  <a:schemeClr val="tx2"/>
                </a:solidFill>
              </a:rPr>
              <a:t>Kruskal</a:t>
            </a:r>
            <a:r>
              <a:rPr lang="en-ID" sz="2800" dirty="0">
                <a:solidFill>
                  <a:schemeClr val="tx2"/>
                </a:solidFill>
              </a:rPr>
              <a:t> Wallis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5487D-EEF0-EB4C-83E7-B22866D83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67"/>
          <a:stretch/>
        </p:blipFill>
        <p:spPr>
          <a:xfrm>
            <a:off x="6738942" y="1007018"/>
            <a:ext cx="3486150" cy="45719"/>
          </a:xfrm>
          <a:prstGeom prst="rect">
            <a:avLst/>
          </a:prstGeom>
        </p:spPr>
      </p:pic>
      <p:pic>
        <p:nvPicPr>
          <p:cNvPr id="7" name="Picture 2" descr="Image result for sekolah bisnis ipb"/>
          <p:cNvPicPr>
            <a:picLocks noChangeAspect="1" noChangeArrowheads="1"/>
          </p:cNvPicPr>
          <p:nvPr/>
        </p:nvPicPr>
        <p:blipFill rotWithShape="1">
          <a:blip r:embed="rId4" cstate="print"/>
          <a:srcRect l="4117" t="10301"/>
          <a:stretch/>
        </p:blipFill>
        <p:spPr bwMode="auto">
          <a:xfrm>
            <a:off x="1752600" y="228600"/>
            <a:ext cx="1774802" cy="663574"/>
          </a:xfrm>
          <a:prstGeom prst="rect">
            <a:avLst/>
          </a:prstGeom>
          <a:noFill/>
        </p:spPr>
      </p:pic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553948"/>
              </p:ext>
            </p:extLst>
          </p:nvPr>
        </p:nvGraphicFramePr>
        <p:xfrm>
          <a:off x="2937520" y="3443857"/>
          <a:ext cx="720080" cy="617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Equation" r:id="rId5" imgW="330057" imgH="253890" progId="Equation.3">
                  <p:embed/>
                </p:oleObj>
              </mc:Choice>
              <mc:Fallback>
                <p:oleObj name="Equation" r:id="rId5" imgW="330057" imgH="253890" progId="Equation.3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7520" y="3443857"/>
                        <a:ext cx="720080" cy="61721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033703"/>
              </p:ext>
            </p:extLst>
          </p:nvPr>
        </p:nvGraphicFramePr>
        <p:xfrm>
          <a:off x="2894705" y="4822293"/>
          <a:ext cx="762895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1" name="Equation" r:id="rId7" imgW="330057" imgH="253890" progId="Equation.3">
                  <p:embed/>
                </p:oleObj>
              </mc:Choice>
              <mc:Fallback>
                <p:oleObj name="Equation" r:id="rId7" imgW="330057" imgH="253890" progId="Equation.3">
                  <p:embed/>
                  <p:pic>
                    <p:nvPicPr>
                      <p:cNvPr id="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4705" y="4822293"/>
                        <a:ext cx="762895" cy="50405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43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340768"/>
            <a:ext cx="8735888" cy="4453126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eaLnBrk="0" fontAlgn="base" hangingPunct="0">
              <a:spcBef>
                <a:spcPts val="1200"/>
              </a:spcBef>
              <a:buNone/>
            </a:pPr>
            <a:r>
              <a:rPr lang="en-US" altLang="en-US" sz="2400" b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Perhitungan</a:t>
            </a:r>
            <a:r>
              <a:rPr lang="en-US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</a:p>
          <a:p>
            <a:pPr marL="0" indent="0" eaLnBrk="0" fontAlgn="base" hangingPunct="0">
              <a:spcBef>
                <a:spcPts val="1200"/>
              </a:spcBef>
              <a:buNone/>
            </a:pPr>
            <a:r>
              <a:rPr lang="en-US" alt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Untuk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menguji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hipotesis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digunakan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nilai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K </a:t>
            </a:r>
            <a:r>
              <a:rPr lang="en-US" alt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dengan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rumus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sebagai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berikut</a:t>
            </a:r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:</a:t>
            </a:r>
          </a:p>
          <a:p>
            <a:pPr marL="0" indent="0" eaLnBrk="0" fontAlgn="base" hangingPunct="0">
              <a:spcBef>
                <a:spcPts val="1200"/>
              </a:spcBef>
              <a:buNone/>
            </a:pPr>
            <a:endParaRPr lang="en-US" alt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 algn="just" eaLnBrk="0" hangingPunct="0">
              <a:buNone/>
            </a:pPr>
            <a:endParaRPr lang="da-DK" altLang="en-US" sz="2000" b="1" dirty="0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25000"/>
              </a:spcAft>
              <a:buNone/>
            </a:pP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57600" y="228600"/>
            <a:ext cx="6632448" cy="9906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ID" sz="2800" dirty="0" err="1">
                <a:solidFill>
                  <a:schemeClr val="tx2"/>
                </a:solidFill>
              </a:rPr>
              <a:t>Kruskal</a:t>
            </a:r>
            <a:r>
              <a:rPr lang="en-ID" sz="2800" dirty="0">
                <a:solidFill>
                  <a:schemeClr val="tx2"/>
                </a:solidFill>
              </a:rPr>
              <a:t> Wallis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5487D-EEF0-EB4C-83E7-B22866D83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67"/>
          <a:stretch/>
        </p:blipFill>
        <p:spPr>
          <a:xfrm>
            <a:off x="6738942" y="1007018"/>
            <a:ext cx="3486150" cy="45719"/>
          </a:xfrm>
          <a:prstGeom prst="rect">
            <a:avLst/>
          </a:prstGeom>
        </p:spPr>
      </p:pic>
      <p:pic>
        <p:nvPicPr>
          <p:cNvPr id="7" name="Picture 2" descr="Image result for sekolah bisnis ipb"/>
          <p:cNvPicPr>
            <a:picLocks noChangeAspect="1" noChangeArrowheads="1"/>
          </p:cNvPicPr>
          <p:nvPr/>
        </p:nvPicPr>
        <p:blipFill rotWithShape="1">
          <a:blip r:embed="rId4" cstate="print"/>
          <a:srcRect l="4117" t="10301"/>
          <a:stretch/>
        </p:blipFill>
        <p:spPr bwMode="auto">
          <a:xfrm>
            <a:off x="1752600" y="228600"/>
            <a:ext cx="1774802" cy="663574"/>
          </a:xfrm>
          <a:prstGeom prst="rect">
            <a:avLst/>
          </a:prstGeom>
          <a:noFill/>
        </p:spPr>
      </p:pic>
      <p:graphicFrame>
        <p:nvGraphicFramePr>
          <p:cNvPr id="10" name="Object 4"/>
          <p:cNvGraphicFramePr>
            <a:graphicFrameLocks noChangeAspect="1"/>
          </p:cNvGraphicFramePr>
          <p:nvPr>
            <p:extLst/>
          </p:nvPr>
        </p:nvGraphicFramePr>
        <p:xfrm>
          <a:off x="3226296" y="2564904"/>
          <a:ext cx="37338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name="Equation" r:id="rId5" imgW="1765300" imgH="482600" progId="Equation.3">
                  <p:embed/>
                </p:oleObj>
              </mc:Choice>
              <mc:Fallback>
                <p:oleObj name="Equation" r:id="rId5" imgW="1765300" imgH="482600" progId="Equation.3">
                  <p:embed/>
                  <p:pic>
                    <p:nvPicPr>
                      <p:cNvPr id="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6296" y="2564904"/>
                        <a:ext cx="3733800" cy="11430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358306" y="3789041"/>
            <a:ext cx="5249863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4572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fi-FI" altLang="en-US" b="1" dirty="0">
                <a:cs typeface="Times New Roman" panose="02020603050405020304" pitchFamily="18" charset="0"/>
              </a:rPr>
              <a:t>di mana </a:t>
            </a:r>
            <a:endParaRPr lang="en-US" altLang="en-US" b="1" dirty="0"/>
          </a:p>
          <a:p>
            <a:pPr algn="just" eaLnBrk="0" hangingPunct="0"/>
            <a:r>
              <a:rPr lang="fi-FI" altLang="en-US" b="1" dirty="0">
                <a:cs typeface="Times New Roman" panose="02020603050405020304" pitchFamily="18" charset="0"/>
              </a:rPr>
              <a:t>R</a:t>
            </a:r>
            <a:r>
              <a:rPr lang="fi-FI" altLang="en-US" b="1" baseline="-30000" dirty="0">
                <a:cs typeface="Times New Roman" panose="02020603050405020304" pitchFamily="18" charset="0"/>
              </a:rPr>
              <a:t>j</a:t>
            </a:r>
            <a:r>
              <a:rPr lang="fi-FI" altLang="en-US" b="1" dirty="0">
                <a:cs typeface="Times New Roman" panose="02020603050405020304" pitchFamily="18" charset="0"/>
              </a:rPr>
              <a:t> = jumlah ranking pada sample j</a:t>
            </a:r>
            <a:endParaRPr lang="en-US" altLang="en-US" b="1" dirty="0"/>
          </a:p>
          <a:p>
            <a:pPr algn="just" eaLnBrk="0" hangingPunct="0"/>
            <a:r>
              <a:rPr lang="fi-FI" altLang="en-US" b="1" dirty="0">
                <a:cs typeface="Times New Roman" panose="02020603050405020304" pitchFamily="18" charset="0"/>
              </a:rPr>
              <a:t>n</a:t>
            </a:r>
            <a:r>
              <a:rPr lang="fi-FI" altLang="en-US" b="1" baseline="-30000" dirty="0">
                <a:cs typeface="Times New Roman" panose="02020603050405020304" pitchFamily="18" charset="0"/>
              </a:rPr>
              <a:t>j</a:t>
            </a:r>
            <a:r>
              <a:rPr lang="fi-FI" altLang="en-US" b="1" dirty="0">
                <a:cs typeface="Times New Roman" panose="02020603050405020304" pitchFamily="18" charset="0"/>
              </a:rPr>
              <a:t> = banyaknya pengamatan pada sample j</a:t>
            </a:r>
            <a:endParaRPr lang="en-US" altLang="en-US" b="1" dirty="0"/>
          </a:p>
          <a:p>
            <a:pPr algn="just" eaLnBrk="0" hangingPunct="0"/>
            <a:r>
              <a:rPr lang="en-US" altLang="en-US" b="1" dirty="0">
                <a:cs typeface="Times New Roman" panose="02020603050405020304" pitchFamily="18" charset="0"/>
              </a:rPr>
              <a:t>n  = n</a:t>
            </a:r>
            <a:r>
              <a:rPr lang="en-US" altLang="en-US" b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b="1" dirty="0">
                <a:cs typeface="Times New Roman" panose="02020603050405020304" pitchFamily="18" charset="0"/>
              </a:rPr>
              <a:t>+n</a:t>
            </a:r>
            <a:r>
              <a:rPr lang="en-US" altLang="en-US" b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b="1" dirty="0">
                <a:cs typeface="Times New Roman" panose="02020603050405020304" pitchFamily="18" charset="0"/>
              </a:rPr>
              <a:t>+ . . . . +</a:t>
            </a:r>
            <a:r>
              <a:rPr lang="en-US" altLang="en-US" b="1" dirty="0" err="1">
                <a:cs typeface="Times New Roman" panose="02020603050405020304" pitchFamily="18" charset="0"/>
              </a:rPr>
              <a:t>n</a:t>
            </a:r>
            <a:r>
              <a:rPr lang="en-US" altLang="en-US" b="1" baseline="-30000" dirty="0" err="1">
                <a:cs typeface="Times New Roman" panose="02020603050405020304" pitchFamily="18" charset="0"/>
              </a:rPr>
              <a:t>k</a:t>
            </a:r>
            <a:r>
              <a:rPr lang="en-US" altLang="en-US" b="1" dirty="0">
                <a:cs typeface="Times New Roman" panose="02020603050405020304" pitchFamily="18" charset="0"/>
              </a:rPr>
              <a:t> </a:t>
            </a:r>
            <a:endParaRPr lang="en-US" altLang="en-US" b="1" dirty="0"/>
          </a:p>
          <a:p>
            <a:pPr algn="just" eaLnBrk="0" hangingPunct="0"/>
            <a:r>
              <a:rPr lang="en-US" altLang="en-US" b="1" dirty="0">
                <a:cs typeface="Times New Roman" panose="02020603050405020304" pitchFamily="18" charset="0"/>
              </a:rPr>
              <a:t>k  = </a:t>
            </a:r>
            <a:r>
              <a:rPr lang="en-US" altLang="en-US" b="1" dirty="0" err="1">
                <a:cs typeface="Times New Roman" panose="02020603050405020304" pitchFamily="18" charset="0"/>
              </a:rPr>
              <a:t>banyaknya</a:t>
            </a:r>
            <a:r>
              <a:rPr lang="en-US" altLang="en-US" b="1" dirty="0">
                <a:cs typeface="Times New Roman" panose="02020603050405020304" pitchFamily="18" charset="0"/>
              </a:rPr>
              <a:t> </a:t>
            </a:r>
            <a:r>
              <a:rPr lang="en-US" altLang="en-US" b="1" dirty="0" err="1">
                <a:cs typeface="Times New Roman" panose="02020603050405020304" pitchFamily="18" charset="0"/>
              </a:rPr>
              <a:t>sampel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42431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 descr="Image result for chi square tab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5"/>
          <a:stretch/>
        </p:blipFill>
        <p:spPr bwMode="auto">
          <a:xfrm>
            <a:off x="2711624" y="404664"/>
            <a:ext cx="6696744" cy="605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650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340768"/>
            <a:ext cx="8735888" cy="5256584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25000"/>
              </a:spcAft>
              <a:buNone/>
            </a:pP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57600" y="228600"/>
            <a:ext cx="6632448" cy="9906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ID" sz="2800" dirty="0" err="1">
                <a:solidFill>
                  <a:schemeClr val="tx2"/>
                </a:solidFill>
              </a:rPr>
              <a:t>Kruskal</a:t>
            </a:r>
            <a:r>
              <a:rPr lang="en-ID" sz="2800" dirty="0">
                <a:solidFill>
                  <a:schemeClr val="tx2"/>
                </a:solidFill>
              </a:rPr>
              <a:t> Wallis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5487D-EEF0-EB4C-83E7-B22866D83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7"/>
          <a:stretch/>
        </p:blipFill>
        <p:spPr>
          <a:xfrm>
            <a:off x="6738942" y="1007018"/>
            <a:ext cx="3486150" cy="45719"/>
          </a:xfrm>
          <a:prstGeom prst="rect">
            <a:avLst/>
          </a:prstGeom>
        </p:spPr>
      </p:pic>
      <p:graphicFrame>
        <p:nvGraphicFramePr>
          <p:cNvPr id="9" name="Group 592"/>
          <p:cNvGraphicFramePr>
            <a:graphicFrameLocks noGrp="1"/>
          </p:cNvGraphicFramePr>
          <p:nvPr>
            <p:extLst/>
          </p:nvPr>
        </p:nvGraphicFramePr>
        <p:xfrm>
          <a:off x="1919536" y="1957536"/>
          <a:ext cx="8382000" cy="449580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8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88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88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8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88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922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619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Nilai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99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64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101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85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79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88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en-US" sz="2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=43.5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Ranking</a:t>
                      </a: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5.5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9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Nilai</a:t>
                      </a: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138</a:t>
                      </a: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102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125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161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123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96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en-US" sz="2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=100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Ranking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19</a:t>
                      </a: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22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9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Nilai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85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98</a:t>
                      </a: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56</a:t>
                      </a: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105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85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90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en-US" sz="2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=47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1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Ranking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5.5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5.5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97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Nilai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140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152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110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163</a:t>
                      </a: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170</a:t>
                      </a: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85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en-US" sz="2000" b="0" i="0" u="none" strike="noStrike" cap="none" normalizeH="0" baseline="-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=109.5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1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4629150" algn="l"/>
                        </a:tabLs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629150" algn="l"/>
                        </a:tabLst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Ranking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21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23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24</a:t>
                      </a: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57200" algn="l" defTabSz="914400" rtl="0" eaLnBrk="1" latinLnBrk="0" hangingPunct="1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914400" algn="l" defTabSz="914400" rtl="0" eaLnBrk="1" latinLnBrk="0" hangingPunct="1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3716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828800" algn="l" defTabSz="914400" rtl="0" eaLnBrk="1" latinLnBrk="0" hangingPunct="1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2860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7432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2004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65760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Times New Roman" panose="02020603050405020304" pitchFamily="18" charset="0"/>
                        </a:rPr>
                        <a:t>5.5</a:t>
                      </a: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 horzOverflow="overflow">
                    <a:lnL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Rectangle 463"/>
          <p:cNvSpPr>
            <a:spLocks noChangeArrowheads="1"/>
          </p:cNvSpPr>
          <p:nvPr/>
        </p:nvSpPr>
        <p:spPr bwMode="auto">
          <a:xfrm>
            <a:off x="2986337" y="1424137"/>
            <a:ext cx="5635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fi-FI" altLang="en-US" sz="2000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Tabel 5.  Ranking nilai penjualan di empat lokasi</a:t>
            </a:r>
            <a:endParaRPr lang="fi-FI" alt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22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268760"/>
            <a:ext cx="8735888" cy="5256584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25000"/>
              </a:spcAft>
              <a:buNone/>
            </a:pP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  <a:sym typeface="Symbol" panose="05050102010706020507" pitchFamily="18" charset="2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57600" y="228600"/>
            <a:ext cx="6632448" cy="9906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ID" sz="2800" dirty="0" err="1">
                <a:solidFill>
                  <a:schemeClr val="tx2"/>
                </a:solidFill>
              </a:rPr>
              <a:t>Kruskal</a:t>
            </a:r>
            <a:r>
              <a:rPr lang="en-ID" sz="2800" dirty="0">
                <a:solidFill>
                  <a:schemeClr val="tx2"/>
                </a:solidFill>
              </a:rPr>
              <a:t> Wallis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5487D-EEF0-EB4C-83E7-B22866D83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67"/>
          <a:stretch/>
        </p:blipFill>
        <p:spPr>
          <a:xfrm>
            <a:off x="6738942" y="1007018"/>
            <a:ext cx="3486150" cy="45719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752600" y="1160743"/>
            <a:ext cx="8686800" cy="23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45720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fontAlgn="base">
              <a:spcBef>
                <a:spcPts val="1200"/>
              </a:spcBef>
              <a:spcAft>
                <a:spcPct val="35000"/>
              </a:spcAft>
              <a:defRPr/>
            </a:pP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Nilai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K yang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diperoleh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dari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perhitungan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dengan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menggunakan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rumus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di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atas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dibandingkan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dengan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nilai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</a:t>
            </a:r>
            <a:r>
              <a:rPr lang="en-US" altLang="en-US" sz="2200" kern="0" baseline="30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2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 (Chi Square)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dengan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derajat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bebas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k-1. 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Dalam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contoh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di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atas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derajat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bebasnya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adalah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       4 -1=3. 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Dengan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taraf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nyata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0.01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maka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kern="0" dirty="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nilai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</a:t>
            </a:r>
            <a:r>
              <a:rPr lang="en-US" altLang="en-US" sz="2200" kern="0" baseline="3000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2 </a:t>
            </a:r>
            <a:r>
              <a:rPr lang="en-US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= 11.345.</a:t>
            </a:r>
            <a:endParaRPr lang="en-US" altLang="en-US" sz="2200" kern="0" dirty="0">
              <a:solidFill>
                <a:srgbClr val="000000"/>
              </a:solidFill>
              <a:latin typeface="+mn-lt"/>
              <a:sym typeface="Symbol" panose="05050102010706020507" pitchFamily="18" charset="2"/>
            </a:endParaRPr>
          </a:p>
          <a:p>
            <a:pPr algn="just" fontAlgn="base">
              <a:spcBef>
                <a:spcPts val="1200"/>
              </a:spcBef>
              <a:spcAft>
                <a:spcPct val="0"/>
              </a:spcAft>
              <a:defRPr/>
            </a:pPr>
            <a:r>
              <a:rPr lang="fi-FI" altLang="en-US" sz="2200" kern="0" dirty="0">
                <a:solidFill>
                  <a:srgbClr val="000000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Dari jumlah ranking di atas maka nilai K adalah :</a:t>
            </a:r>
            <a:endParaRPr lang="en-US" altLang="en-US" sz="2200" kern="0" dirty="0">
              <a:solidFill>
                <a:srgbClr val="000000"/>
              </a:solidFill>
              <a:latin typeface="+mn-lt"/>
              <a:sym typeface="Symbol" panose="05050102010706020507" pitchFamily="18" charset="2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i-FI" altLang="en-US" sz="2000" kern="0" dirty="0">
                <a:solidFill>
                  <a:srgbClr val="00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  </a:t>
            </a: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/>
          </p:nvPr>
        </p:nvGraphicFramePr>
        <p:xfrm>
          <a:off x="3207518" y="3131554"/>
          <a:ext cx="5472164" cy="801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" name="Equation" r:id="rId4" imgW="3479760" imgH="482400" progId="Equation.3">
                  <p:embed/>
                </p:oleObj>
              </mc:Choice>
              <mc:Fallback>
                <p:oleObj name="Equation" r:id="rId4" imgW="3479760" imgH="482400" progId="Equation.3">
                  <p:embed/>
                  <p:pic>
                    <p:nvPicPr>
                      <p:cNvPr id="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7518" y="3131554"/>
                        <a:ext cx="5472164" cy="80150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828800" y="3964703"/>
            <a:ext cx="8534400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ts val="600"/>
              </a:spcBef>
            </a:pPr>
            <a:r>
              <a:rPr lang="en-US" altLang="en-US" sz="2200" i="1" dirty="0">
                <a:latin typeface="+mn-lt"/>
                <a:cs typeface="Times New Roman" panose="02020603050405020304" pitchFamily="18" charset="0"/>
              </a:rPr>
              <a:t>                      K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</a:rPr>
              <a:t>=  (0.02)(4319)-75 = 86.38-75 =11.38</a:t>
            </a:r>
            <a:endParaRPr lang="en-US" altLang="en-US" sz="2200" dirty="0">
              <a:latin typeface="+mn-lt"/>
            </a:endParaRPr>
          </a:p>
          <a:p>
            <a:pPr algn="just" eaLnBrk="0" hangingPunct="0">
              <a:spcBef>
                <a:spcPts val="600"/>
              </a:spcBef>
            </a:pPr>
            <a:r>
              <a:rPr lang="en-US" altLang="en-US" sz="2200" dirty="0" err="1">
                <a:latin typeface="+mn-lt"/>
                <a:cs typeface="Times New Roman" panose="02020603050405020304" pitchFamily="18" charset="0"/>
              </a:rPr>
              <a:t>Kesimpulan</a:t>
            </a:r>
            <a:endParaRPr lang="en-US" altLang="en-US" sz="2200" dirty="0">
              <a:latin typeface="+mn-lt"/>
            </a:endParaRPr>
          </a:p>
          <a:p>
            <a:pPr algn="just" eaLnBrk="0" hangingPunct="0">
              <a:spcBef>
                <a:spcPts val="600"/>
              </a:spcBef>
            </a:pPr>
            <a:r>
              <a:rPr lang="en-US" altLang="en-US" sz="2200" dirty="0">
                <a:latin typeface="+mn-lt"/>
                <a:cs typeface="Times New Roman" panose="02020603050405020304" pitchFamily="18" charset="0"/>
              </a:rPr>
              <a:t>Dari </a:t>
            </a:r>
            <a:r>
              <a:rPr lang="en-US" altLang="en-US" sz="2200" dirty="0" err="1">
                <a:latin typeface="+mn-lt"/>
                <a:cs typeface="Times New Roman" panose="02020603050405020304" pitchFamily="18" charset="0"/>
              </a:rPr>
              <a:t>hasil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latin typeface="+mn-lt"/>
                <a:cs typeface="Times New Roman" panose="02020603050405020304" pitchFamily="18" charset="0"/>
              </a:rPr>
              <a:t>perhitungan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latin typeface="+mn-lt"/>
                <a:cs typeface="Times New Roman" panose="02020603050405020304" pitchFamily="18" charset="0"/>
              </a:rPr>
              <a:t>diperoleh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latin typeface="+mn-lt"/>
                <a:cs typeface="Times New Roman" panose="02020603050405020304" pitchFamily="18" charset="0"/>
              </a:rPr>
              <a:t>nilai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</a:rPr>
              <a:t> K =11.38 yang </a:t>
            </a:r>
            <a:r>
              <a:rPr lang="en-US" altLang="en-US" sz="2200" dirty="0" err="1">
                <a:latin typeface="+mn-lt"/>
                <a:cs typeface="Times New Roman" panose="02020603050405020304" pitchFamily="18" charset="0"/>
              </a:rPr>
              <a:t>lebih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latin typeface="+mn-lt"/>
                <a:cs typeface="Times New Roman" panose="02020603050405020304" pitchFamily="18" charset="0"/>
              </a:rPr>
              <a:t>besar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200" dirty="0" err="1">
                <a:latin typeface="+mn-lt"/>
                <a:cs typeface="Times New Roman" panose="02020603050405020304" pitchFamily="18" charset="0"/>
              </a:rPr>
              <a:t>dari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</a:t>
            </a:r>
            <a:r>
              <a:rPr lang="en-US" altLang="en-US" sz="2200" baseline="30000" dirty="0">
                <a:latin typeface="+mn-lt"/>
                <a:cs typeface="Times New Roman" panose="02020603050405020304" pitchFamily="18" charset="0"/>
              </a:rPr>
              <a:t>2 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(11.345). </a:t>
            </a:r>
            <a:r>
              <a:rPr lang="en-US" altLang="en-US" sz="2200" dirty="0" err="1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Oleh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err="1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karena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err="1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itu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smtClean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H0 </a:t>
            </a:r>
            <a:r>
              <a:rPr lang="en-US" altLang="en-US" sz="2200" dirty="0" err="1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ditolak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. </a:t>
            </a:r>
            <a:r>
              <a:rPr lang="en-US" altLang="en-US" sz="2200" dirty="0" err="1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Dapat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err="1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disimpulkan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err="1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bahwa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err="1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terdapat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err="1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perbedaan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>
                <a:latin typeface="+mn-lt"/>
                <a:sym typeface="Symbol" panose="05050102010706020507" pitchFamily="18" charset="2"/>
              </a:rPr>
              <a:t>yang </a:t>
            </a:r>
            <a:r>
              <a:rPr lang="en-US" altLang="en-US" sz="2200" dirty="0" err="1">
                <a:latin typeface="+mn-lt"/>
                <a:sym typeface="Symbol" panose="05050102010706020507" pitchFamily="18" charset="2"/>
              </a:rPr>
              <a:t>nyata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err="1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nilai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rata-rata </a:t>
            </a:r>
            <a:r>
              <a:rPr lang="en-US" altLang="en-US" sz="2200" dirty="0" err="1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penjualan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di </a:t>
            </a:r>
            <a:r>
              <a:rPr lang="en-US" altLang="en-US" sz="2200" dirty="0" err="1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keempat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err="1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lokasi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err="1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ritel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200" dirty="0" err="1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tersebut</a:t>
            </a:r>
            <a:r>
              <a:rPr lang="en-US" altLang="en-US" sz="2200" dirty="0"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392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cap="none" dirty="0" err="1" smtClean="0"/>
              <a:t>Terima</a:t>
            </a:r>
            <a:r>
              <a:rPr lang="en-US" cap="none" dirty="0" smtClean="0"/>
              <a:t> </a:t>
            </a:r>
            <a:r>
              <a:rPr lang="en-US" cap="none" dirty="0" err="1"/>
              <a:t>K</a:t>
            </a:r>
            <a:r>
              <a:rPr lang="en-US" cap="none" dirty="0" err="1" smtClean="0"/>
              <a:t>asih</a:t>
            </a:r>
            <a:endParaRPr lang="en-US" cap="non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4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Preface Slide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t="7377" r="1375" b="5042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6206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1544" y="1772817"/>
            <a:ext cx="8064896" cy="380596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algn="just">
              <a:spcBef>
                <a:spcPts val="1200"/>
              </a:spcBef>
              <a:buNone/>
            </a:pPr>
            <a:r>
              <a:rPr lang="en-US" altLang="en-US" sz="2400" dirty="0" err="1">
                <a:cs typeface="Times New Roman" panose="02020603050405020304" pitchFamily="18" charset="0"/>
              </a:rPr>
              <a:t>Tipe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Variabel</a:t>
            </a:r>
            <a:r>
              <a:rPr lang="en-US" altLang="en-US" sz="2400" dirty="0">
                <a:cs typeface="Times New Roman" panose="02020603050405020304" pitchFamily="18" charset="0"/>
              </a:rPr>
              <a:t>:</a:t>
            </a:r>
          </a:p>
          <a:p>
            <a:pPr algn="just">
              <a:spcBef>
                <a:spcPts val="1200"/>
              </a:spcBef>
            </a:pPr>
            <a:r>
              <a:rPr lang="en-US" altLang="en-US" sz="2400" dirty="0" err="1">
                <a:cs typeface="Times New Roman" panose="02020603050405020304" pitchFamily="18" charset="0"/>
              </a:rPr>
              <a:t>Numerik</a:t>
            </a:r>
            <a:r>
              <a:rPr lang="en-US" altLang="en-US" sz="2400" dirty="0">
                <a:cs typeface="Times New Roman" panose="02020603050405020304" pitchFamily="18" charset="0"/>
              </a:rPr>
              <a:t>/</a:t>
            </a:r>
            <a:r>
              <a:rPr lang="en-US" altLang="en-US" sz="2400" dirty="0" err="1">
                <a:cs typeface="Times New Roman" panose="02020603050405020304" pitchFamily="18" charset="0"/>
              </a:rPr>
              <a:t>Kuantitatif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lvl="1" algn="just">
              <a:spcBef>
                <a:spcPts val="1200"/>
              </a:spcBef>
            </a:pPr>
            <a:r>
              <a:rPr lang="en-US" altLang="en-US" sz="2000" dirty="0" err="1">
                <a:cs typeface="Times New Roman" panose="02020603050405020304" pitchFamily="18" charset="0"/>
              </a:rPr>
              <a:t>Rasio</a:t>
            </a:r>
            <a:endParaRPr lang="en-US" altLang="en-US" sz="2000" dirty="0">
              <a:cs typeface="Times New Roman" panose="02020603050405020304" pitchFamily="18" charset="0"/>
            </a:endParaRPr>
          </a:p>
          <a:p>
            <a:pPr lvl="1" algn="just">
              <a:spcBef>
                <a:spcPts val="1200"/>
              </a:spcBef>
            </a:pPr>
            <a:r>
              <a:rPr lang="en-US" altLang="en-US" sz="2000" dirty="0">
                <a:cs typeface="Times New Roman" panose="02020603050405020304" pitchFamily="18" charset="0"/>
              </a:rPr>
              <a:t>Interval</a:t>
            </a:r>
          </a:p>
          <a:p>
            <a:pPr algn="just">
              <a:spcBef>
                <a:spcPts val="1200"/>
              </a:spcBef>
            </a:pPr>
            <a:r>
              <a:rPr lang="en-US" altLang="en-US" sz="2400" dirty="0" err="1">
                <a:cs typeface="Times New Roman" panose="02020603050405020304" pitchFamily="18" charset="0"/>
              </a:rPr>
              <a:t>Kategorik</a:t>
            </a:r>
            <a:r>
              <a:rPr lang="en-US" altLang="en-US" sz="2400" dirty="0">
                <a:cs typeface="Times New Roman" panose="02020603050405020304" pitchFamily="18" charset="0"/>
              </a:rPr>
              <a:t>/</a:t>
            </a:r>
            <a:r>
              <a:rPr lang="en-US" altLang="en-US" sz="2400" dirty="0" err="1">
                <a:cs typeface="Times New Roman" panose="02020603050405020304" pitchFamily="18" charset="0"/>
              </a:rPr>
              <a:t>Kualitatif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lvl="1" algn="just">
              <a:spcBef>
                <a:spcPts val="1200"/>
              </a:spcBef>
            </a:pPr>
            <a:r>
              <a:rPr lang="en-US" altLang="en-US" sz="2000" dirty="0">
                <a:cs typeface="Times New Roman" panose="02020603050405020304" pitchFamily="18" charset="0"/>
              </a:rPr>
              <a:t>Ordinal</a:t>
            </a:r>
          </a:p>
          <a:p>
            <a:pPr lvl="1" algn="just">
              <a:spcBef>
                <a:spcPts val="1200"/>
              </a:spcBef>
            </a:pPr>
            <a:r>
              <a:rPr lang="en-US" altLang="en-US" sz="2000" dirty="0">
                <a:cs typeface="Times New Roman" panose="02020603050405020304" pitchFamily="18" charset="0"/>
              </a:rPr>
              <a:t>Nominal</a:t>
            </a:r>
          </a:p>
          <a:p>
            <a:pPr marL="457200" indent="-457200" algn="just">
              <a:spcBef>
                <a:spcPts val="1200"/>
              </a:spcBef>
              <a:buFont typeface="+mj-lt"/>
              <a:buAutoNum type="arabicPeriod"/>
            </a:pPr>
            <a:endParaRPr lang="en-US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837944" y="630936"/>
            <a:ext cx="6632448" cy="9906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ID" sz="2800" dirty="0">
                <a:solidFill>
                  <a:schemeClr val="tx2"/>
                </a:solidFill>
              </a:rPr>
              <a:t>Review </a:t>
            </a:r>
            <a:r>
              <a:rPr lang="en-ID" sz="2800" dirty="0" err="1">
                <a:solidFill>
                  <a:schemeClr val="tx2"/>
                </a:solidFill>
              </a:rPr>
              <a:t>Analisis</a:t>
            </a:r>
            <a:r>
              <a:rPr lang="en-ID" sz="2800" dirty="0">
                <a:solidFill>
                  <a:schemeClr val="tx2"/>
                </a:solidFill>
              </a:rPr>
              <a:t> </a:t>
            </a:r>
            <a:r>
              <a:rPr lang="en-ID" sz="2800" dirty="0" err="1">
                <a:solidFill>
                  <a:schemeClr val="tx2"/>
                </a:solidFill>
              </a:rPr>
              <a:t>Statistika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5487D-EEF0-EB4C-83E7-B22866D83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7"/>
          <a:stretch/>
        </p:blipFill>
        <p:spPr>
          <a:xfrm>
            <a:off x="1243398" y="1383065"/>
            <a:ext cx="348615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7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1544" y="1772817"/>
            <a:ext cx="8064896" cy="380596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algn="just">
              <a:spcBef>
                <a:spcPts val="1200"/>
              </a:spcBef>
              <a:buNone/>
            </a:pPr>
            <a:r>
              <a:rPr lang="en-US" altLang="en-US" sz="2400" dirty="0" err="1">
                <a:cs typeface="Times New Roman" panose="02020603050405020304" pitchFamily="18" charset="0"/>
              </a:rPr>
              <a:t>Pengujian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Hipotesis</a:t>
            </a:r>
            <a:r>
              <a:rPr lang="en-US" altLang="en-US" sz="2400" dirty="0">
                <a:cs typeface="Times New Roman" panose="02020603050405020304" pitchFamily="18" charset="0"/>
              </a:rPr>
              <a:t> Rata-Rata </a:t>
            </a:r>
            <a:r>
              <a:rPr lang="en-US" altLang="en-US" sz="2400" dirty="0" err="1">
                <a:cs typeface="Times New Roman" panose="02020603050405020304" pitchFamily="18" charset="0"/>
              </a:rPr>
              <a:t>Populasi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altLang="en-US" sz="2400" dirty="0" err="1">
                <a:cs typeface="Times New Roman" panose="02020603050405020304" pitchFamily="18" charset="0"/>
              </a:rPr>
              <a:t>Satu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Populasi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lvl="1" algn="just">
              <a:spcBef>
                <a:spcPts val="1200"/>
              </a:spcBef>
            </a:pPr>
            <a:r>
              <a:rPr lang="en-US" altLang="en-US" sz="2000" dirty="0">
                <a:cs typeface="Times New Roman" panose="02020603050405020304" pitchFamily="18" charset="0"/>
              </a:rPr>
              <a:t>One-Sample t test</a:t>
            </a:r>
          </a:p>
          <a:p>
            <a:pPr algn="just">
              <a:spcBef>
                <a:spcPts val="1200"/>
              </a:spcBef>
            </a:pPr>
            <a:r>
              <a:rPr lang="en-US" altLang="en-US" sz="2400" dirty="0" err="1">
                <a:cs typeface="Times New Roman" panose="02020603050405020304" pitchFamily="18" charset="0"/>
              </a:rPr>
              <a:t>Perbandingan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Dua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Populasi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lvl="1" algn="just">
              <a:spcBef>
                <a:spcPts val="1200"/>
              </a:spcBef>
            </a:pPr>
            <a:r>
              <a:rPr lang="en-US" altLang="en-US" sz="2000" dirty="0">
                <a:cs typeface="Times New Roman" panose="02020603050405020304" pitchFamily="18" charset="0"/>
              </a:rPr>
              <a:t>Independent Samples t test</a:t>
            </a:r>
          </a:p>
          <a:p>
            <a:pPr lvl="1" algn="just">
              <a:spcBef>
                <a:spcPts val="1200"/>
              </a:spcBef>
            </a:pPr>
            <a:r>
              <a:rPr lang="en-US" altLang="en-US" sz="2000" dirty="0">
                <a:cs typeface="Times New Roman" panose="02020603050405020304" pitchFamily="18" charset="0"/>
              </a:rPr>
              <a:t>Paired Samples t test</a:t>
            </a:r>
          </a:p>
          <a:p>
            <a:pPr algn="just">
              <a:spcBef>
                <a:spcPts val="1200"/>
              </a:spcBef>
            </a:pPr>
            <a:r>
              <a:rPr lang="en-US" altLang="en-US" sz="2400" dirty="0" err="1">
                <a:cs typeface="Times New Roman" panose="02020603050405020304" pitchFamily="18" charset="0"/>
              </a:rPr>
              <a:t>Perbandingan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Tiga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atau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Lebih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Populasi</a:t>
            </a:r>
            <a:endParaRPr lang="en-US" altLang="en-US" sz="2400" dirty="0">
              <a:cs typeface="Times New Roman" panose="02020603050405020304" pitchFamily="18" charset="0"/>
            </a:endParaRPr>
          </a:p>
          <a:p>
            <a:pPr lvl="1" algn="just">
              <a:spcBef>
                <a:spcPts val="1200"/>
              </a:spcBef>
            </a:pPr>
            <a:r>
              <a:rPr lang="en-US" altLang="en-US" sz="2000" dirty="0">
                <a:cs typeface="Times New Roman" panose="02020603050405020304" pitchFamily="18" charset="0"/>
              </a:rPr>
              <a:t>One Way ANOVA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886968" y="695367"/>
            <a:ext cx="6632448" cy="9906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ID" sz="2800" dirty="0">
                <a:solidFill>
                  <a:schemeClr val="tx2"/>
                </a:solidFill>
              </a:rPr>
              <a:t>Review </a:t>
            </a:r>
            <a:r>
              <a:rPr lang="en-ID" sz="2800" dirty="0" err="1">
                <a:solidFill>
                  <a:schemeClr val="tx2"/>
                </a:solidFill>
              </a:rPr>
              <a:t>Analisis</a:t>
            </a:r>
            <a:r>
              <a:rPr lang="en-ID" sz="2800" dirty="0">
                <a:solidFill>
                  <a:schemeClr val="tx2"/>
                </a:solidFill>
              </a:rPr>
              <a:t> </a:t>
            </a:r>
            <a:r>
              <a:rPr lang="en-ID" sz="2800" dirty="0" err="1">
                <a:solidFill>
                  <a:schemeClr val="tx2"/>
                </a:solidFill>
              </a:rPr>
              <a:t>Statistika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5487D-EEF0-EB4C-83E7-B22866D83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7"/>
          <a:stretch/>
        </p:blipFill>
        <p:spPr>
          <a:xfrm>
            <a:off x="2194374" y="1447496"/>
            <a:ext cx="3486150" cy="457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59696" y="5877273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Mensyaratkan</a:t>
            </a:r>
            <a:r>
              <a:rPr lang="en-US" sz="2400" b="1" dirty="0"/>
              <a:t> data </a:t>
            </a:r>
            <a:r>
              <a:rPr lang="en-US" sz="2400" b="1" dirty="0" err="1"/>
              <a:t>terdistribusi</a:t>
            </a:r>
            <a:r>
              <a:rPr lang="en-US" sz="2400" b="1" dirty="0"/>
              <a:t> NORMAL</a:t>
            </a:r>
          </a:p>
        </p:txBody>
      </p:sp>
    </p:spTree>
    <p:extLst>
      <p:ext uri="{BB962C8B-B14F-4D97-AF65-F5344CB8AC3E}">
        <p14:creationId xmlns:p14="http://schemas.microsoft.com/office/powerpoint/2010/main" val="306894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1544" y="1772817"/>
            <a:ext cx="8064896" cy="380596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algn="just">
              <a:spcBef>
                <a:spcPts val="1200"/>
              </a:spcBef>
              <a:buNone/>
            </a:pPr>
            <a:r>
              <a:rPr lang="en-US" altLang="en-US" sz="2400" dirty="0" err="1">
                <a:cs typeface="Times New Roman" panose="02020603050405020304" pitchFamily="18" charset="0"/>
              </a:rPr>
              <a:t>Skala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pengukuran</a:t>
            </a:r>
            <a:r>
              <a:rPr lang="en-US" altLang="en-US" sz="2400" dirty="0">
                <a:cs typeface="Times New Roman" panose="02020603050405020304" pitchFamily="18" charset="0"/>
              </a:rPr>
              <a:t> variable </a:t>
            </a:r>
            <a:r>
              <a:rPr lang="en-US" altLang="en-US" sz="2400" dirty="0" err="1">
                <a:cs typeface="Times New Roman" panose="02020603050405020304" pitchFamily="18" charset="0"/>
              </a:rPr>
              <a:t>dapat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berupa</a:t>
            </a:r>
            <a:r>
              <a:rPr lang="en-US" altLang="en-US" sz="2400" dirty="0">
                <a:cs typeface="Times New Roman" panose="02020603050405020304" pitchFamily="18" charset="0"/>
              </a:rPr>
              <a:t>:  Nominal, Ordinal, Interval, </a:t>
            </a:r>
            <a:r>
              <a:rPr lang="en-US" altLang="en-US" sz="2400" dirty="0" err="1">
                <a:cs typeface="Times New Roman" panose="02020603050405020304" pitchFamily="18" charset="0"/>
              </a:rPr>
              <a:t>Rasio</a:t>
            </a:r>
            <a:r>
              <a:rPr lang="en-US" altLang="en-US" sz="2400" dirty="0"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2400" dirty="0" err="1">
                <a:cs typeface="Times New Roman" panose="02020603050405020304" pitchFamily="18" charset="0"/>
              </a:rPr>
              <a:t>Pengujian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hipotesis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untuk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variabel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dengan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skala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pengukuran</a:t>
            </a:r>
            <a:r>
              <a:rPr lang="en-US" altLang="en-US" sz="2400" dirty="0">
                <a:cs typeface="Times New Roman" panose="02020603050405020304" pitchFamily="18" charset="0"/>
              </a:rPr>
              <a:t> interval </a:t>
            </a:r>
            <a:r>
              <a:rPr lang="en-US" altLang="en-US" sz="2400" dirty="0" err="1">
                <a:cs typeface="Times New Roman" panose="02020603050405020304" pitchFamily="18" charset="0"/>
              </a:rPr>
              <a:t>dan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rasio</a:t>
            </a:r>
            <a:r>
              <a:rPr lang="en-US" altLang="en-US" sz="2400" dirty="0">
                <a:cs typeface="Times New Roman" panose="02020603050405020304" pitchFamily="18" charset="0"/>
              </a:rPr>
              <a:t>  </a:t>
            </a:r>
            <a:r>
              <a:rPr lang="en-US" altLang="en-US" sz="2400" dirty="0" err="1">
                <a:cs typeface="Times New Roman" panose="02020603050405020304" pitchFamily="18" charset="0"/>
              </a:rPr>
              <a:t>dapat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dilakukan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dengan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statistika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parametrik</a:t>
            </a:r>
            <a:r>
              <a:rPr lang="en-US" altLang="en-US" sz="2400" dirty="0"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cs typeface="Times New Roman" panose="02020603050405020304" pitchFamily="18" charset="0"/>
              </a:rPr>
              <a:t>terutama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kalau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distribusinya</a:t>
            </a:r>
            <a:r>
              <a:rPr lang="en-US" altLang="en-US" sz="2400" dirty="0">
                <a:cs typeface="Times New Roman" panose="02020603050405020304" pitchFamily="18" charset="0"/>
              </a:rPr>
              <a:t> normal. 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2400" dirty="0" err="1">
                <a:cs typeface="Times New Roman" panose="02020603050405020304" pitchFamily="18" charset="0"/>
              </a:rPr>
              <a:t>Sedangkan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dalam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banyak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kesempatan</a:t>
            </a:r>
            <a:r>
              <a:rPr lang="en-US" altLang="en-US" sz="2400" dirty="0"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cs typeface="Times New Roman" panose="02020603050405020304" pitchFamily="18" charset="0"/>
              </a:rPr>
              <a:t>kita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berjumpa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dengan</a:t>
            </a:r>
            <a:r>
              <a:rPr lang="en-US" altLang="en-US" sz="2400" dirty="0">
                <a:cs typeface="Times New Roman" panose="02020603050405020304" pitchFamily="18" charset="0"/>
              </a:rPr>
              <a:t>: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en-US" altLang="en-US" sz="2400" dirty="0">
                <a:cs typeface="Times New Roman" panose="02020603050405020304" pitchFamily="18" charset="0"/>
              </a:rPr>
              <a:t>data yang </a:t>
            </a:r>
            <a:r>
              <a:rPr lang="en-US" altLang="en-US" sz="2400" dirty="0" err="1">
                <a:cs typeface="Times New Roman" panose="02020603050405020304" pitchFamily="18" charset="0"/>
              </a:rPr>
              <a:t>bertipe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numerik</a:t>
            </a:r>
            <a:r>
              <a:rPr lang="en-US" altLang="en-US" sz="2400" dirty="0"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cs typeface="Times New Roman" panose="02020603050405020304" pitchFamily="18" charset="0"/>
              </a:rPr>
              <a:t>tapi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tidak</a:t>
            </a:r>
            <a:r>
              <a:rPr lang="en-US" altLang="en-US" sz="2400" dirty="0">
                <a:cs typeface="Times New Roman" panose="02020603050405020304" pitchFamily="18" charset="0"/>
              </a:rPr>
              <a:t> normal</a:t>
            </a:r>
          </a:p>
          <a:p>
            <a:pPr algn="just">
              <a:spcBef>
                <a:spcPts val="1200"/>
              </a:spcBef>
              <a:buFontTx/>
              <a:buChar char="-"/>
            </a:pPr>
            <a:r>
              <a:rPr lang="en-US" altLang="en-US" sz="2400" dirty="0">
                <a:cs typeface="Times New Roman" panose="02020603050405020304" pitchFamily="18" charset="0"/>
              </a:rPr>
              <a:t>data yang </a:t>
            </a:r>
            <a:r>
              <a:rPr lang="en-US" altLang="en-US" sz="2400" dirty="0" err="1">
                <a:cs typeface="Times New Roman" panose="02020603050405020304" pitchFamily="18" charset="0"/>
              </a:rPr>
              <a:t>bertipe</a:t>
            </a:r>
            <a:r>
              <a:rPr lang="en-US" altLang="en-US" sz="2400" dirty="0">
                <a:cs typeface="Times New Roman" panose="02020603050405020304" pitchFamily="18" charset="0"/>
              </a:rPr>
              <a:t> ordinal </a:t>
            </a:r>
            <a:r>
              <a:rPr lang="en-US" altLang="en-US" sz="2400" dirty="0" err="1">
                <a:cs typeface="Times New Roman" panose="02020603050405020304" pitchFamily="18" charset="0"/>
              </a:rPr>
              <a:t>dan</a:t>
            </a:r>
            <a:r>
              <a:rPr lang="en-US" altLang="en-US" sz="2400" dirty="0">
                <a:cs typeface="Times New Roman" panose="02020603050405020304" pitchFamily="18" charset="0"/>
              </a:rPr>
              <a:t> nominal.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572768" y="576072"/>
            <a:ext cx="6632448" cy="9906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ID" sz="2800" dirty="0" err="1">
                <a:solidFill>
                  <a:schemeClr val="tx2"/>
                </a:solidFill>
              </a:rPr>
              <a:t>Statistika</a:t>
            </a:r>
            <a:r>
              <a:rPr lang="en-ID" sz="2800" dirty="0">
                <a:solidFill>
                  <a:schemeClr val="tx2"/>
                </a:solidFill>
              </a:rPr>
              <a:t> </a:t>
            </a:r>
            <a:r>
              <a:rPr lang="en-ID" sz="2800" dirty="0" err="1">
                <a:solidFill>
                  <a:schemeClr val="tx2"/>
                </a:solidFill>
              </a:rPr>
              <a:t>NonParametrik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5487D-EEF0-EB4C-83E7-B22866D83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7"/>
          <a:stretch/>
        </p:blipFill>
        <p:spPr>
          <a:xfrm>
            <a:off x="1508574" y="1328201"/>
            <a:ext cx="348615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8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4254" y="1340768"/>
            <a:ext cx="8990838" cy="504056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algn="just">
              <a:spcBef>
                <a:spcPts val="600"/>
              </a:spcBef>
              <a:buNone/>
            </a:pPr>
            <a:r>
              <a:rPr lang="en-US" altLang="en-US" sz="2300" dirty="0" err="1" smtClean="0">
                <a:cs typeface="Times New Roman" panose="02020603050405020304" pitchFamily="18" charset="0"/>
              </a:rPr>
              <a:t>Kelebihannya</a:t>
            </a:r>
            <a:r>
              <a:rPr lang="en-US" altLang="en-US" sz="2300" dirty="0" smtClean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adalah</a:t>
            </a:r>
            <a:r>
              <a:rPr lang="en-US" altLang="en-US" sz="2300" dirty="0">
                <a:cs typeface="Times New Roman" panose="02020603050405020304" pitchFamily="18" charset="0"/>
              </a:rPr>
              <a:t> :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altLang="en-US" sz="2300" dirty="0">
                <a:cs typeface="Times New Roman" panose="02020603050405020304" pitchFamily="18" charset="0"/>
              </a:rPr>
              <a:t>1. </a:t>
            </a:r>
            <a:r>
              <a:rPr lang="en-US" altLang="en-US" sz="2300" dirty="0" err="1">
                <a:cs typeface="Times New Roman" panose="02020603050405020304" pitchFamily="18" charset="0"/>
              </a:rPr>
              <a:t>Statistika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nonparametrik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tidak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memerlukan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 smtClean="0">
                <a:cs typeface="Times New Roman" panose="02020603050405020304" pitchFamily="18" charset="0"/>
              </a:rPr>
              <a:t>asumsi</a:t>
            </a:r>
            <a:r>
              <a:rPr lang="en-US" altLang="en-US" sz="2300" dirty="0" smtClean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 smtClean="0">
                <a:cs typeface="Times New Roman" panose="02020603050405020304" pitchFamily="18" charset="0"/>
              </a:rPr>
              <a:t>populasinya</a:t>
            </a:r>
            <a:r>
              <a:rPr lang="en-US" altLang="en-US" sz="2300" dirty="0" smtClean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harus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menyebar</a:t>
            </a:r>
            <a:r>
              <a:rPr lang="en-US" altLang="en-US" sz="2300" dirty="0">
                <a:cs typeface="Times New Roman" panose="02020603050405020304" pitchFamily="18" charset="0"/>
              </a:rPr>
              <a:t> normal. 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altLang="en-US" sz="2300" dirty="0">
                <a:cs typeface="Times New Roman" panose="02020603050405020304" pitchFamily="18" charset="0"/>
              </a:rPr>
              <a:t>2. </a:t>
            </a:r>
            <a:r>
              <a:rPr lang="en-US" altLang="en-US" sz="2300" dirty="0" err="1">
                <a:cs typeface="Times New Roman" panose="02020603050405020304" pitchFamily="18" charset="0"/>
              </a:rPr>
              <a:t>Pada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umumnya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statistika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nonparametrik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mudah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difahami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dan</a:t>
            </a:r>
            <a:r>
              <a:rPr lang="en-US" altLang="en-US" sz="2300" dirty="0">
                <a:cs typeface="Times New Roman" panose="02020603050405020304" pitchFamily="18" charset="0"/>
              </a:rPr>
              <a:t>   </a:t>
            </a:r>
            <a:r>
              <a:rPr lang="en-US" altLang="en-US" sz="2300" dirty="0" err="1">
                <a:cs typeface="Times New Roman" panose="02020603050405020304" pitchFamily="18" charset="0"/>
              </a:rPr>
              <a:t>mudah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untuk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dilakukan</a:t>
            </a:r>
            <a:r>
              <a:rPr lang="en-US" altLang="en-US" sz="2300" dirty="0">
                <a:cs typeface="Times New Roman" panose="02020603050405020304" pitchFamily="18" charset="0"/>
              </a:rPr>
              <a:t>.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altLang="en-US" sz="2300" dirty="0">
                <a:cs typeface="Times New Roman" panose="02020603050405020304" pitchFamily="18" charset="0"/>
              </a:rPr>
              <a:t>3. </a:t>
            </a:r>
            <a:r>
              <a:rPr lang="en-US" altLang="en-US" sz="2300" dirty="0" err="1">
                <a:cs typeface="Times New Roman" panose="02020603050405020304" pitchFamily="18" charset="0"/>
              </a:rPr>
              <a:t>Dapat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digunakan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untuk</a:t>
            </a:r>
            <a:r>
              <a:rPr lang="en-US" altLang="en-US" sz="2300" dirty="0">
                <a:cs typeface="Times New Roman" panose="02020603050405020304" pitchFamily="18" charset="0"/>
              </a:rPr>
              <a:t> variable yang </a:t>
            </a:r>
            <a:r>
              <a:rPr lang="en-US" altLang="en-US" sz="2300" dirty="0" err="1">
                <a:cs typeface="Times New Roman" panose="02020603050405020304" pitchFamily="18" charset="0"/>
              </a:rPr>
              <a:t>mempunyai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skala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pengukuran</a:t>
            </a:r>
            <a:r>
              <a:rPr lang="en-US" altLang="en-US" sz="2300" dirty="0">
                <a:cs typeface="Times New Roman" panose="02020603050405020304" pitchFamily="18" charset="0"/>
              </a:rPr>
              <a:t>  </a:t>
            </a:r>
            <a:r>
              <a:rPr lang="en-US" altLang="en-US" sz="2300" dirty="0" smtClean="0">
                <a:cs typeface="Times New Roman" panose="02020603050405020304" pitchFamily="18" charset="0"/>
              </a:rPr>
              <a:t>ordinal</a:t>
            </a:r>
            <a:r>
              <a:rPr lang="en-US" altLang="en-US" sz="2300" dirty="0">
                <a:cs typeface="Times New Roman" panose="02020603050405020304" pitchFamily="18" charset="0"/>
              </a:rPr>
              <a:t>.  </a:t>
            </a:r>
          </a:p>
          <a:p>
            <a:pPr marL="0" indent="0" algn="just">
              <a:spcBef>
                <a:spcPts val="1800"/>
              </a:spcBef>
              <a:buNone/>
            </a:pPr>
            <a:r>
              <a:rPr lang="en-US" altLang="en-US" sz="2300" dirty="0" err="1" smtClean="0">
                <a:cs typeface="Times New Roman" panose="02020603050405020304" pitchFamily="18" charset="0"/>
              </a:rPr>
              <a:t>Kelemahannya</a:t>
            </a:r>
            <a:r>
              <a:rPr lang="en-US" altLang="en-US" sz="2300" dirty="0" smtClean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adalah</a:t>
            </a:r>
            <a:r>
              <a:rPr lang="en-US" altLang="en-US" sz="2300" dirty="0"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altLang="en-US" sz="2300" dirty="0">
                <a:cs typeface="Times New Roman" panose="02020603050405020304" pitchFamily="18" charset="0"/>
              </a:rPr>
              <a:t>1. </a:t>
            </a:r>
            <a:r>
              <a:rPr lang="en-US" altLang="en-US" sz="2300" dirty="0" err="1">
                <a:cs typeface="Times New Roman" panose="02020603050405020304" pitchFamily="18" charset="0"/>
              </a:rPr>
              <a:t>Statistika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nonparametrik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sering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mengabaikan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informasi</a:t>
            </a:r>
            <a:r>
              <a:rPr lang="en-US" altLang="en-US" sz="2300" dirty="0">
                <a:cs typeface="Times New Roman" panose="02020603050405020304" pitchFamily="18" charset="0"/>
              </a:rPr>
              <a:t>  </a:t>
            </a:r>
            <a:r>
              <a:rPr lang="en-US" altLang="en-US" sz="2300" dirty="0" err="1">
                <a:cs typeface="Times New Roman" panose="02020603050405020304" pitchFamily="18" charset="0"/>
              </a:rPr>
              <a:t>tertentu</a:t>
            </a:r>
            <a:r>
              <a:rPr lang="en-US" altLang="en-US" sz="2300" dirty="0"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altLang="en-US" sz="2300" dirty="0">
                <a:cs typeface="Times New Roman" panose="02020603050405020304" pitchFamily="18" charset="0"/>
              </a:rPr>
              <a:t>2. </a:t>
            </a:r>
            <a:r>
              <a:rPr lang="en-US" altLang="en-US" sz="2300" dirty="0" err="1">
                <a:cs typeface="Times New Roman" panose="02020603050405020304" pitchFamily="18" charset="0"/>
              </a:rPr>
              <a:t>Dalam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pengujian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hipotesis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kurang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efisien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jika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dibandingkan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dengan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statistika</a:t>
            </a:r>
            <a:r>
              <a:rPr lang="en-US" altLang="en-US" sz="2300" dirty="0">
                <a:cs typeface="Times New Roman" panose="02020603050405020304" pitchFamily="18" charset="0"/>
              </a:rPr>
              <a:t> </a:t>
            </a:r>
            <a:r>
              <a:rPr lang="en-US" altLang="en-US" sz="2300" dirty="0" err="1">
                <a:cs typeface="Times New Roman" panose="02020603050405020304" pitchFamily="18" charset="0"/>
              </a:rPr>
              <a:t>parametrik</a:t>
            </a:r>
            <a:r>
              <a:rPr lang="en-US" altLang="en-US" sz="2300" dirty="0"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spcBef>
                <a:spcPts val="120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847088" y="350168"/>
            <a:ext cx="6632448" cy="9906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ID" sz="2800" dirty="0" err="1">
                <a:solidFill>
                  <a:schemeClr val="tx2"/>
                </a:solidFill>
              </a:rPr>
              <a:t>Statistika</a:t>
            </a:r>
            <a:r>
              <a:rPr lang="en-ID" sz="2800" dirty="0">
                <a:solidFill>
                  <a:schemeClr val="tx2"/>
                </a:solidFill>
              </a:rPr>
              <a:t> </a:t>
            </a:r>
            <a:r>
              <a:rPr lang="en-ID" sz="2800" dirty="0" err="1">
                <a:solidFill>
                  <a:schemeClr val="tx2"/>
                </a:solidFill>
              </a:rPr>
              <a:t>NonParametrik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5487D-EEF0-EB4C-83E7-B22866D83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7"/>
          <a:stretch/>
        </p:blipFill>
        <p:spPr>
          <a:xfrm>
            <a:off x="1234254" y="1128586"/>
            <a:ext cx="348615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2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4077072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n-US" sz="3200" dirty="0" err="1"/>
              <a:t>Uji</a:t>
            </a:r>
            <a:r>
              <a:rPr lang="en-US" sz="3200" dirty="0"/>
              <a:t> </a:t>
            </a:r>
            <a:r>
              <a:rPr lang="en-US" sz="3200" dirty="0" err="1"/>
              <a:t>Tanda</a:t>
            </a:r>
            <a:r>
              <a:rPr lang="en-US" sz="3200" dirty="0"/>
              <a:t> </a:t>
            </a:r>
            <a:r>
              <a:rPr lang="en-US" sz="3200" dirty="0" err="1"/>
              <a:t>Sampel</a:t>
            </a:r>
            <a:r>
              <a:rPr lang="en-US" sz="3200" dirty="0"/>
              <a:t> </a:t>
            </a:r>
            <a:r>
              <a:rPr lang="en-US" sz="3200" dirty="0" err="1"/>
              <a:t>Berpasangan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5487D-EEF0-EB4C-83E7-B22866D83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7"/>
          <a:stretch/>
        </p:blipFill>
        <p:spPr>
          <a:xfrm>
            <a:off x="6600056" y="5013177"/>
            <a:ext cx="348615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79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1544" y="1340768"/>
            <a:ext cx="8233548" cy="5040560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algn="just">
              <a:spcBef>
                <a:spcPts val="1200"/>
              </a:spcBef>
              <a:buNone/>
            </a:pPr>
            <a:r>
              <a:rPr lang="en-US" altLang="en-US" sz="2400" dirty="0" err="1">
                <a:cs typeface="Times New Roman" panose="02020603050405020304" pitchFamily="18" charset="0"/>
              </a:rPr>
              <a:t>Uji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ini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digunakan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untuk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mengetahui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apakah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terdapat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perbedaan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nilaitengah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antara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dua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populasi</a:t>
            </a:r>
            <a:r>
              <a:rPr lang="en-US" altLang="en-US" sz="2400" dirty="0">
                <a:cs typeface="Times New Roman" panose="02020603050405020304" pitchFamily="18" charset="0"/>
              </a:rPr>
              <a:t>.  </a:t>
            </a:r>
            <a:r>
              <a:rPr lang="en-US" altLang="en-US" sz="2400" dirty="0" err="1">
                <a:cs typeface="Times New Roman" panose="02020603050405020304" pitchFamily="18" charset="0"/>
              </a:rPr>
              <a:t>Pengujian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ini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menghendaki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skala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pengukuran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sekurang-kurangnya</a:t>
            </a:r>
            <a:r>
              <a:rPr lang="en-US" altLang="en-US" sz="2400" dirty="0">
                <a:cs typeface="Times New Roman" panose="02020603050405020304" pitchFamily="18" charset="0"/>
              </a:rPr>
              <a:t> ordinal. 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2400" dirty="0" err="1">
                <a:cs typeface="Times New Roman" panose="02020603050405020304" pitchFamily="18" charset="0"/>
              </a:rPr>
              <a:t>Sebagai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contoh</a:t>
            </a:r>
            <a:r>
              <a:rPr lang="en-US" altLang="en-US" sz="2400" dirty="0">
                <a:cs typeface="Times New Roman" panose="02020603050405020304" pitchFamily="18" charset="0"/>
              </a:rPr>
              <a:t>, </a:t>
            </a:r>
            <a:r>
              <a:rPr lang="en-US" altLang="en-US" sz="2400" dirty="0" err="1">
                <a:cs typeface="Times New Roman" panose="02020603050405020304" pitchFamily="18" charset="0"/>
              </a:rPr>
              <a:t>lembaga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konsumen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ingin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mengetahui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apakah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iklan</a:t>
            </a:r>
            <a:r>
              <a:rPr lang="en-US" altLang="en-US" sz="2400" dirty="0">
                <a:cs typeface="Times New Roman" panose="02020603050405020304" pitchFamily="18" charset="0"/>
              </a:rPr>
              <a:t> yang </a:t>
            </a:r>
            <a:r>
              <a:rPr lang="en-US" altLang="en-US" sz="2400" dirty="0" err="1">
                <a:cs typeface="Times New Roman" panose="02020603050405020304" pitchFamily="18" charset="0"/>
              </a:rPr>
              <a:t>dipasang</a:t>
            </a:r>
            <a:r>
              <a:rPr lang="en-US" altLang="en-US" sz="2400" dirty="0">
                <a:cs typeface="Times New Roman" panose="02020603050405020304" pitchFamily="18" charset="0"/>
              </a:rPr>
              <a:t> di </a:t>
            </a:r>
            <a:r>
              <a:rPr lang="en-US" altLang="en-US" sz="2400" dirty="0" err="1">
                <a:cs typeface="Times New Roman" panose="02020603050405020304" pitchFamily="18" charset="0"/>
              </a:rPr>
              <a:t>surat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kabar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tertentu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mengenai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khasiat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obat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didukung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oleh</a:t>
            </a:r>
            <a:r>
              <a:rPr lang="en-US" altLang="en-US" sz="2400" dirty="0">
                <a:cs typeface="Times New Roman" panose="02020603050405020304" pitchFamily="18" charset="0"/>
              </a:rPr>
              <a:t> data </a:t>
            </a:r>
            <a:r>
              <a:rPr lang="en-US" altLang="en-US" sz="2400" dirty="0" err="1">
                <a:cs typeface="Times New Roman" panose="02020603050405020304" pitchFamily="18" charset="0"/>
              </a:rPr>
              <a:t>atau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tidak</a:t>
            </a:r>
            <a:r>
              <a:rPr lang="en-US" altLang="en-US" sz="2400" dirty="0">
                <a:cs typeface="Times New Roman" panose="02020603050405020304" pitchFamily="18" charset="0"/>
              </a:rPr>
              <a:t> ?  </a:t>
            </a:r>
            <a:r>
              <a:rPr lang="en-US" altLang="en-US" sz="2400" dirty="0" err="1">
                <a:cs typeface="Times New Roman" panose="02020603050405020304" pitchFamily="18" charset="0"/>
              </a:rPr>
              <a:t>Dalam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iklan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disebutkan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bahwa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setelah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minum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jamu</a:t>
            </a:r>
            <a:r>
              <a:rPr lang="en-US" altLang="en-US" sz="2400" dirty="0">
                <a:cs typeface="Times New Roman" panose="02020603050405020304" pitchFamily="18" charset="0"/>
              </a:rPr>
              <a:t> A </a:t>
            </a:r>
            <a:r>
              <a:rPr lang="en-US" altLang="en-US" sz="2400" dirty="0" err="1">
                <a:cs typeface="Times New Roman" panose="02020603050405020304" pitchFamily="18" charset="0"/>
              </a:rPr>
              <a:t>dalam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waktu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tertentu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akan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menyebabkan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berat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badan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menjadi</a:t>
            </a:r>
            <a:r>
              <a:rPr lang="en-US" altLang="en-US" sz="2400" dirty="0">
                <a:cs typeface="Times New Roman" panose="02020603050405020304" pitchFamily="18" charset="0"/>
              </a:rPr>
              <a:t>  </a:t>
            </a:r>
            <a:r>
              <a:rPr lang="en-US" altLang="en-US" sz="2400" dirty="0" err="1">
                <a:cs typeface="Times New Roman" panose="02020603050405020304" pitchFamily="18" charset="0"/>
              </a:rPr>
              <a:t>turun</a:t>
            </a:r>
            <a:r>
              <a:rPr lang="en-US" altLang="en-US" sz="2400" dirty="0">
                <a:cs typeface="Times New Roman" panose="02020603050405020304" pitchFamily="18" charset="0"/>
              </a:rPr>
              <a:t>.  </a:t>
            </a:r>
          </a:p>
          <a:p>
            <a:pPr marL="0" indent="0" algn="just">
              <a:spcBef>
                <a:spcPts val="1200"/>
              </a:spcBef>
              <a:buNone/>
            </a:pPr>
            <a:r>
              <a:rPr lang="en-US" altLang="en-US" sz="2400" dirty="0" err="1">
                <a:cs typeface="Times New Roman" panose="02020603050405020304" pitchFamily="18" charset="0"/>
              </a:rPr>
              <a:t>Untuk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menguji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pernyataan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tersebut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ditarik</a:t>
            </a:r>
            <a:r>
              <a:rPr lang="en-US" altLang="en-US" sz="2400" dirty="0">
                <a:cs typeface="Times New Roman" panose="02020603050405020304" pitchFamily="18" charset="0"/>
              </a:rPr>
              <a:t> sample </a:t>
            </a:r>
            <a:r>
              <a:rPr lang="en-US" altLang="en-US" sz="2400" dirty="0" err="1">
                <a:cs typeface="Times New Roman" panose="02020603050405020304" pitchFamily="18" charset="0"/>
              </a:rPr>
              <a:t>berukuran</a:t>
            </a:r>
            <a:r>
              <a:rPr lang="en-US" altLang="en-US" sz="2400" dirty="0">
                <a:cs typeface="Times New Roman" panose="02020603050405020304" pitchFamily="18" charset="0"/>
              </a:rPr>
              <a:t> 50 orang </a:t>
            </a:r>
            <a:r>
              <a:rPr lang="en-US" altLang="en-US" sz="2400" dirty="0" err="1">
                <a:cs typeface="Times New Roman" panose="02020603050405020304" pitchFamily="18" charset="0"/>
              </a:rPr>
              <a:t>responden</a:t>
            </a:r>
            <a:r>
              <a:rPr lang="en-US" altLang="en-US" sz="2400" dirty="0">
                <a:cs typeface="Times New Roman" panose="02020603050405020304" pitchFamily="18" charset="0"/>
              </a:rPr>
              <a:t>.  Dari 50 orang </a:t>
            </a:r>
            <a:r>
              <a:rPr lang="en-US" altLang="en-US" sz="2400" dirty="0" err="1">
                <a:cs typeface="Times New Roman" panose="02020603050405020304" pitchFamily="18" charset="0"/>
              </a:rPr>
              <a:t>tersebut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ditimbang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berat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badannya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setelah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minum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jamu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dalam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waktu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tertentu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seperti</a:t>
            </a:r>
            <a:r>
              <a:rPr lang="en-US" altLang="en-US" sz="2400" dirty="0">
                <a:cs typeface="Times New Roman" panose="02020603050405020304" pitchFamily="18" charset="0"/>
              </a:rPr>
              <a:t> yang </a:t>
            </a:r>
            <a:r>
              <a:rPr lang="en-US" altLang="en-US" sz="2400" dirty="0" err="1">
                <a:cs typeface="Times New Roman" panose="02020603050405020304" pitchFamily="18" charset="0"/>
              </a:rPr>
              <a:t>diiklankan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ditimbang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cs typeface="Times New Roman" panose="02020603050405020304" pitchFamily="18" charset="0"/>
              </a:rPr>
              <a:t>lagi</a:t>
            </a:r>
            <a:r>
              <a:rPr lang="en-US" altLang="en-US" sz="2400" dirty="0"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64008" y="192024"/>
            <a:ext cx="6632448" cy="9906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ID" sz="2800" dirty="0" err="1">
                <a:solidFill>
                  <a:schemeClr val="tx2"/>
                </a:solidFill>
              </a:rPr>
              <a:t>Uji</a:t>
            </a:r>
            <a:r>
              <a:rPr lang="en-ID" sz="2800" dirty="0">
                <a:solidFill>
                  <a:schemeClr val="tx2"/>
                </a:solidFill>
              </a:rPr>
              <a:t> </a:t>
            </a:r>
            <a:r>
              <a:rPr lang="en-ID" sz="2800" dirty="0" err="1">
                <a:solidFill>
                  <a:schemeClr val="tx2"/>
                </a:solidFill>
              </a:rPr>
              <a:t>Tanda</a:t>
            </a:r>
            <a:r>
              <a:rPr lang="en-ID" sz="2800" dirty="0">
                <a:solidFill>
                  <a:schemeClr val="tx2"/>
                </a:solidFill>
              </a:rPr>
              <a:t> </a:t>
            </a:r>
            <a:r>
              <a:rPr lang="en-ID" sz="2800" dirty="0" err="1">
                <a:solidFill>
                  <a:schemeClr val="tx2"/>
                </a:solidFill>
              </a:rPr>
              <a:t>Untuk</a:t>
            </a:r>
            <a:r>
              <a:rPr lang="en-ID" sz="2800" dirty="0">
                <a:solidFill>
                  <a:schemeClr val="tx2"/>
                </a:solidFill>
              </a:rPr>
              <a:t> </a:t>
            </a:r>
            <a:r>
              <a:rPr lang="en-ID" sz="2800" dirty="0" err="1">
                <a:solidFill>
                  <a:schemeClr val="tx2"/>
                </a:solidFill>
              </a:rPr>
              <a:t>Sampel</a:t>
            </a:r>
            <a:r>
              <a:rPr lang="en-ID" sz="2800" dirty="0">
                <a:solidFill>
                  <a:schemeClr val="tx2"/>
                </a:solidFill>
              </a:rPr>
              <a:t> </a:t>
            </a:r>
            <a:r>
              <a:rPr lang="en-ID" sz="2800" dirty="0" err="1">
                <a:solidFill>
                  <a:schemeClr val="tx2"/>
                </a:solidFill>
              </a:rPr>
              <a:t>Berpasangan</a:t>
            </a:r>
            <a:endParaRPr lang="en-ID" sz="28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5487D-EEF0-EB4C-83E7-B22866D83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7"/>
          <a:stretch/>
        </p:blipFill>
        <p:spPr>
          <a:xfrm>
            <a:off x="3017334" y="970442"/>
            <a:ext cx="348615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8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1544" y="1219200"/>
            <a:ext cx="8233548" cy="554881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 algn="just">
              <a:spcBef>
                <a:spcPts val="120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57600" y="228600"/>
            <a:ext cx="6632448" cy="9906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lvl="0" algn="r">
              <a:spcBef>
                <a:spcPct val="0"/>
              </a:spcBef>
              <a:defRPr/>
            </a:pPr>
            <a:r>
              <a:rPr lang="en-ID" sz="2800" dirty="0" err="1">
                <a:solidFill>
                  <a:schemeClr val="tx2"/>
                </a:solidFill>
              </a:rPr>
              <a:t>Uji</a:t>
            </a:r>
            <a:r>
              <a:rPr lang="en-ID" sz="2800" dirty="0">
                <a:solidFill>
                  <a:schemeClr val="tx2"/>
                </a:solidFill>
              </a:rPr>
              <a:t> </a:t>
            </a:r>
            <a:r>
              <a:rPr lang="en-ID" sz="2800" dirty="0" err="1">
                <a:solidFill>
                  <a:schemeClr val="tx2"/>
                </a:solidFill>
              </a:rPr>
              <a:t>Tanda</a:t>
            </a:r>
            <a:r>
              <a:rPr lang="en-ID" sz="2800" dirty="0">
                <a:solidFill>
                  <a:schemeClr val="tx2"/>
                </a:solidFill>
              </a:rPr>
              <a:t> </a:t>
            </a:r>
            <a:r>
              <a:rPr lang="en-ID" sz="2800" dirty="0" err="1">
                <a:solidFill>
                  <a:schemeClr val="tx2"/>
                </a:solidFill>
              </a:rPr>
              <a:t>Untuk</a:t>
            </a:r>
            <a:r>
              <a:rPr lang="en-ID" sz="2800" dirty="0">
                <a:solidFill>
                  <a:schemeClr val="tx2"/>
                </a:solidFill>
              </a:rPr>
              <a:t> </a:t>
            </a:r>
            <a:r>
              <a:rPr lang="en-ID" sz="2800" dirty="0" err="1">
                <a:solidFill>
                  <a:schemeClr val="tx2"/>
                </a:solidFill>
              </a:rPr>
              <a:t>Sampel</a:t>
            </a:r>
            <a:r>
              <a:rPr lang="en-ID" sz="2800" dirty="0">
                <a:solidFill>
                  <a:schemeClr val="tx2"/>
                </a:solidFill>
              </a:rPr>
              <a:t> </a:t>
            </a:r>
            <a:r>
              <a:rPr lang="en-ID" sz="2800" dirty="0" err="1">
                <a:solidFill>
                  <a:schemeClr val="tx2"/>
                </a:solidFill>
              </a:rPr>
              <a:t>Berpasangan</a:t>
            </a:r>
            <a:endParaRPr lang="en-ID" sz="28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5487D-EEF0-EB4C-83E7-B22866D83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67"/>
          <a:stretch/>
        </p:blipFill>
        <p:spPr>
          <a:xfrm>
            <a:off x="6738942" y="1007018"/>
            <a:ext cx="3486150" cy="45719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075595" y="1187225"/>
            <a:ext cx="8181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000" kern="0" dirty="0" err="1">
                <a:cs typeface="Times New Roman" panose="02020603050405020304" pitchFamily="18" charset="0"/>
              </a:rPr>
              <a:t>Tabel</a:t>
            </a:r>
            <a:r>
              <a:rPr lang="en-US" altLang="en-US" sz="2000" kern="0" dirty="0">
                <a:cs typeface="Times New Roman" panose="02020603050405020304" pitchFamily="18" charset="0"/>
              </a:rPr>
              <a:t> 1.  </a:t>
            </a:r>
            <a:r>
              <a:rPr lang="en-US" altLang="en-US" sz="2000" kern="0" dirty="0" err="1">
                <a:cs typeface="Times New Roman" panose="02020603050405020304" pitchFamily="18" charset="0"/>
              </a:rPr>
              <a:t>Berat</a:t>
            </a:r>
            <a:r>
              <a:rPr lang="en-US" altLang="en-US" sz="2000" kern="0" dirty="0">
                <a:cs typeface="Times New Roman" panose="02020603050405020304" pitchFamily="18" charset="0"/>
              </a:rPr>
              <a:t> </a:t>
            </a:r>
            <a:r>
              <a:rPr lang="en-US" altLang="en-US" sz="2000" kern="0" dirty="0" err="1">
                <a:cs typeface="Times New Roman" panose="02020603050405020304" pitchFamily="18" charset="0"/>
              </a:rPr>
              <a:t>badan</a:t>
            </a:r>
            <a:r>
              <a:rPr lang="en-US" altLang="en-US" sz="2000" kern="0" dirty="0">
                <a:cs typeface="Times New Roman" panose="02020603050405020304" pitchFamily="18" charset="0"/>
              </a:rPr>
              <a:t> 50 </a:t>
            </a:r>
            <a:r>
              <a:rPr lang="en-US" altLang="en-US" sz="2000" kern="0" dirty="0" err="1">
                <a:cs typeface="Times New Roman" panose="02020603050405020304" pitchFamily="18" charset="0"/>
              </a:rPr>
              <a:t>responden</a:t>
            </a:r>
            <a:r>
              <a:rPr lang="en-US" altLang="en-US" sz="2000" kern="0" dirty="0">
                <a:cs typeface="Times New Roman" panose="02020603050405020304" pitchFamily="18" charset="0"/>
              </a:rPr>
              <a:t> </a:t>
            </a:r>
            <a:r>
              <a:rPr lang="en-US" altLang="en-US" sz="2000" kern="0" dirty="0" err="1">
                <a:cs typeface="Times New Roman" panose="02020603050405020304" pitchFamily="18" charset="0"/>
              </a:rPr>
              <a:t>sebelum</a:t>
            </a:r>
            <a:r>
              <a:rPr lang="en-US" altLang="en-US" sz="2000" kern="0" dirty="0">
                <a:cs typeface="Times New Roman" panose="02020603050405020304" pitchFamily="18" charset="0"/>
              </a:rPr>
              <a:t> </a:t>
            </a:r>
            <a:r>
              <a:rPr lang="en-US" altLang="en-US" sz="2000" kern="0" dirty="0" err="1">
                <a:cs typeface="Times New Roman" panose="02020603050405020304" pitchFamily="18" charset="0"/>
              </a:rPr>
              <a:t>dan</a:t>
            </a:r>
            <a:r>
              <a:rPr lang="en-US" altLang="en-US" sz="2000" kern="0" dirty="0">
                <a:cs typeface="Times New Roman" panose="02020603050405020304" pitchFamily="18" charset="0"/>
              </a:rPr>
              <a:t> </a:t>
            </a:r>
            <a:r>
              <a:rPr lang="en-US" altLang="en-US" sz="2000" kern="0" dirty="0" err="1">
                <a:cs typeface="Times New Roman" panose="02020603050405020304" pitchFamily="18" charset="0"/>
              </a:rPr>
              <a:t>setelah</a:t>
            </a:r>
            <a:r>
              <a:rPr lang="en-US" altLang="en-US" sz="2000" kern="0" dirty="0">
                <a:cs typeface="Times New Roman" panose="02020603050405020304" pitchFamily="18" charset="0"/>
              </a:rPr>
              <a:t> </a:t>
            </a:r>
            <a:r>
              <a:rPr lang="en-US" altLang="en-US" sz="2000" kern="0" dirty="0" err="1">
                <a:cs typeface="Times New Roman" panose="02020603050405020304" pitchFamily="18" charset="0"/>
              </a:rPr>
              <a:t>minum</a:t>
            </a:r>
            <a:r>
              <a:rPr lang="en-US" altLang="en-US" sz="2000" kern="0" dirty="0">
                <a:cs typeface="Times New Roman" panose="02020603050405020304" pitchFamily="18" charset="0"/>
              </a:rPr>
              <a:t> </a:t>
            </a:r>
            <a:r>
              <a:rPr lang="en-US" altLang="en-US" sz="2000" kern="0" dirty="0" err="1">
                <a:cs typeface="Times New Roman" panose="02020603050405020304" pitchFamily="18" charset="0"/>
              </a:rPr>
              <a:t>jamu</a:t>
            </a:r>
            <a:r>
              <a:rPr lang="en-US" altLang="en-US" sz="2000" kern="0" dirty="0">
                <a:cs typeface="Times New Roman" panose="02020603050405020304" pitchFamily="18" charset="0"/>
              </a:rPr>
              <a:t>.</a:t>
            </a:r>
            <a:endParaRPr lang="en-US" altLang="en-US" sz="2000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706006"/>
            <a:ext cx="8280920" cy="1722994"/>
          </a:xfrm>
          <a:prstGeom prst="rect">
            <a:avLst/>
          </a:prstGeom>
        </p:spPr>
      </p:pic>
      <p:sp>
        <p:nvSpPr>
          <p:cNvPr id="9" name="Rectangle 325"/>
          <p:cNvSpPr>
            <a:spLocks noChangeArrowheads="1"/>
          </p:cNvSpPr>
          <p:nvPr/>
        </p:nvSpPr>
        <p:spPr bwMode="auto">
          <a:xfrm>
            <a:off x="1991544" y="3444027"/>
            <a:ext cx="8233548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ts val="600"/>
              </a:spcBef>
              <a:defRPr/>
            </a:pPr>
            <a:r>
              <a:rPr lang="en-US" altLang="en-US" sz="2000" b="1" kern="0" dirty="0" err="1">
                <a:latin typeface="+mn-lt"/>
              </a:rPr>
              <a:t>Hipotesis</a:t>
            </a:r>
            <a:endParaRPr lang="en-US" altLang="en-US" sz="2000" kern="0" dirty="0">
              <a:latin typeface="+mn-lt"/>
            </a:endParaRPr>
          </a:p>
          <a:p>
            <a:pPr fontAlgn="base">
              <a:spcBef>
                <a:spcPts val="600"/>
              </a:spcBef>
              <a:defRPr/>
            </a:pPr>
            <a:r>
              <a:rPr lang="en-US" altLang="en-US" sz="2000" kern="0" dirty="0" err="1">
                <a:latin typeface="+mn-lt"/>
              </a:rPr>
              <a:t>Untuk</a:t>
            </a:r>
            <a:r>
              <a:rPr lang="en-US" altLang="en-US" sz="2000" kern="0" dirty="0">
                <a:latin typeface="+mn-lt"/>
              </a:rPr>
              <a:t> </a:t>
            </a:r>
            <a:r>
              <a:rPr lang="en-US" altLang="en-US" sz="2000" kern="0" dirty="0" err="1">
                <a:latin typeface="+mn-lt"/>
              </a:rPr>
              <a:t>menguji</a:t>
            </a:r>
            <a:r>
              <a:rPr lang="en-US" altLang="en-US" sz="2000" kern="0" dirty="0">
                <a:latin typeface="+mn-lt"/>
              </a:rPr>
              <a:t> </a:t>
            </a:r>
            <a:r>
              <a:rPr lang="en-US" altLang="en-US" sz="2000" kern="0" dirty="0" err="1">
                <a:latin typeface="+mn-lt"/>
              </a:rPr>
              <a:t>apakah</a:t>
            </a:r>
            <a:r>
              <a:rPr lang="en-US" altLang="en-US" sz="2000" kern="0" dirty="0">
                <a:latin typeface="+mn-lt"/>
              </a:rPr>
              <a:t> </a:t>
            </a:r>
            <a:r>
              <a:rPr lang="en-US" altLang="en-US" sz="2000" kern="0" dirty="0" err="1">
                <a:latin typeface="+mn-lt"/>
              </a:rPr>
              <a:t>jamu</a:t>
            </a:r>
            <a:r>
              <a:rPr lang="en-US" altLang="en-US" sz="2000" kern="0" dirty="0">
                <a:latin typeface="+mn-lt"/>
              </a:rPr>
              <a:t> </a:t>
            </a:r>
            <a:r>
              <a:rPr lang="en-US" altLang="en-US" sz="2000" kern="0" dirty="0" err="1">
                <a:latin typeface="+mn-lt"/>
              </a:rPr>
              <a:t>tersebut</a:t>
            </a:r>
            <a:r>
              <a:rPr lang="en-US" altLang="en-US" sz="2000" kern="0" dirty="0">
                <a:latin typeface="+mn-lt"/>
              </a:rPr>
              <a:t> </a:t>
            </a:r>
            <a:r>
              <a:rPr lang="en-US" altLang="en-US" sz="2000" kern="0" dirty="0" err="1">
                <a:latin typeface="+mn-lt"/>
              </a:rPr>
              <a:t>dapat</a:t>
            </a:r>
            <a:r>
              <a:rPr lang="en-US" altLang="en-US" sz="2000" kern="0" dirty="0">
                <a:latin typeface="+mn-lt"/>
              </a:rPr>
              <a:t> </a:t>
            </a:r>
            <a:r>
              <a:rPr lang="en-US" altLang="en-US" sz="2000" kern="0" dirty="0" err="1">
                <a:latin typeface="+mn-lt"/>
              </a:rPr>
              <a:t>menurunkan</a:t>
            </a:r>
            <a:r>
              <a:rPr lang="en-US" altLang="en-US" sz="2000" kern="0" dirty="0">
                <a:latin typeface="+mn-lt"/>
              </a:rPr>
              <a:t> </a:t>
            </a:r>
            <a:r>
              <a:rPr lang="en-US" altLang="en-US" sz="2000" kern="0" dirty="0" err="1">
                <a:latin typeface="+mn-lt"/>
              </a:rPr>
              <a:t>berat</a:t>
            </a:r>
            <a:r>
              <a:rPr lang="en-US" altLang="en-US" sz="2000" kern="0" dirty="0">
                <a:latin typeface="+mn-lt"/>
              </a:rPr>
              <a:t> </a:t>
            </a:r>
            <a:r>
              <a:rPr lang="en-US" altLang="en-US" sz="2000" kern="0" dirty="0" err="1">
                <a:latin typeface="+mn-lt"/>
              </a:rPr>
              <a:t>badan</a:t>
            </a:r>
            <a:r>
              <a:rPr lang="en-US" altLang="en-US" sz="2000" kern="0" dirty="0">
                <a:latin typeface="+mn-lt"/>
              </a:rPr>
              <a:t> </a:t>
            </a:r>
            <a:r>
              <a:rPr lang="en-US" altLang="en-US" sz="2000" kern="0" dirty="0" err="1">
                <a:latin typeface="+mn-lt"/>
              </a:rPr>
              <a:t>maka</a:t>
            </a:r>
            <a:r>
              <a:rPr lang="en-US" altLang="en-US" sz="2000" kern="0" dirty="0">
                <a:latin typeface="+mn-lt"/>
              </a:rPr>
              <a:t> </a:t>
            </a:r>
            <a:r>
              <a:rPr lang="en-US" altLang="en-US" sz="2000" kern="0" dirty="0" err="1">
                <a:latin typeface="+mn-lt"/>
              </a:rPr>
              <a:t>perlu</a:t>
            </a:r>
            <a:r>
              <a:rPr lang="en-US" altLang="en-US" sz="2000" kern="0" dirty="0">
                <a:latin typeface="+mn-lt"/>
              </a:rPr>
              <a:t> </a:t>
            </a:r>
            <a:r>
              <a:rPr lang="en-US" altLang="en-US" sz="2000" kern="0" dirty="0" err="1">
                <a:latin typeface="+mn-lt"/>
              </a:rPr>
              <a:t>dirumuskan</a:t>
            </a:r>
            <a:r>
              <a:rPr lang="en-US" altLang="en-US" sz="2000" kern="0" dirty="0">
                <a:latin typeface="+mn-lt"/>
              </a:rPr>
              <a:t> </a:t>
            </a:r>
            <a:r>
              <a:rPr lang="en-US" altLang="en-US" sz="2000" kern="0" dirty="0" err="1">
                <a:latin typeface="+mn-lt"/>
              </a:rPr>
              <a:t>hipotesis</a:t>
            </a:r>
            <a:r>
              <a:rPr lang="en-US" altLang="en-US" sz="2000" kern="0" dirty="0">
                <a:latin typeface="+mn-lt"/>
              </a:rPr>
              <a:t> </a:t>
            </a:r>
            <a:r>
              <a:rPr lang="en-US" altLang="en-US" sz="2000" kern="0" dirty="0" err="1">
                <a:latin typeface="+mn-lt"/>
              </a:rPr>
              <a:t>statistikanya</a:t>
            </a:r>
            <a:r>
              <a:rPr lang="en-US" altLang="en-US" sz="2000" kern="0" dirty="0">
                <a:latin typeface="+mn-lt"/>
              </a:rPr>
              <a:t>, </a:t>
            </a:r>
            <a:r>
              <a:rPr lang="en-US" altLang="en-US" sz="2000" kern="0" dirty="0" err="1">
                <a:latin typeface="+mn-lt"/>
              </a:rPr>
              <a:t>yaitu</a:t>
            </a:r>
            <a:r>
              <a:rPr lang="en-US" altLang="en-US" sz="2000" kern="0" dirty="0">
                <a:latin typeface="+mn-lt"/>
              </a:rPr>
              <a:t> </a:t>
            </a:r>
            <a:r>
              <a:rPr lang="en-US" altLang="en-US" sz="2000" kern="0" dirty="0" err="1">
                <a:latin typeface="+mn-lt"/>
              </a:rPr>
              <a:t>hipotesis</a:t>
            </a:r>
            <a:r>
              <a:rPr lang="en-US" altLang="en-US" sz="2000" kern="0" dirty="0">
                <a:latin typeface="+mn-lt"/>
              </a:rPr>
              <a:t> </a:t>
            </a:r>
            <a:r>
              <a:rPr lang="en-US" altLang="en-US" sz="2000" kern="0" dirty="0" err="1">
                <a:latin typeface="+mn-lt"/>
              </a:rPr>
              <a:t>nol</a:t>
            </a:r>
            <a:r>
              <a:rPr lang="en-US" altLang="en-US" sz="2000" kern="0" dirty="0">
                <a:latin typeface="+mn-lt"/>
              </a:rPr>
              <a:t> </a:t>
            </a:r>
            <a:r>
              <a:rPr lang="en-US" altLang="en-US" sz="2000" kern="0" dirty="0" smtClean="0">
                <a:latin typeface="+mn-lt"/>
              </a:rPr>
              <a:t>(H0) </a:t>
            </a:r>
            <a:r>
              <a:rPr lang="en-US" altLang="en-US" sz="2000" kern="0" dirty="0" err="1">
                <a:latin typeface="+mn-lt"/>
              </a:rPr>
              <a:t>dan</a:t>
            </a:r>
            <a:r>
              <a:rPr lang="en-US" altLang="en-US" sz="2000" kern="0" dirty="0">
                <a:latin typeface="+mn-lt"/>
              </a:rPr>
              <a:t> </a:t>
            </a:r>
            <a:r>
              <a:rPr lang="en-US" altLang="en-US" sz="2000" kern="0" dirty="0" err="1">
                <a:latin typeface="+mn-lt"/>
              </a:rPr>
              <a:t>hipotesis</a:t>
            </a:r>
            <a:r>
              <a:rPr lang="en-US" altLang="en-US" sz="2000" kern="0" dirty="0">
                <a:latin typeface="+mn-lt"/>
              </a:rPr>
              <a:t> </a:t>
            </a:r>
            <a:r>
              <a:rPr lang="en-US" altLang="en-US" sz="2000" kern="0" dirty="0" err="1">
                <a:latin typeface="+mn-lt"/>
              </a:rPr>
              <a:t>alternatif</a:t>
            </a:r>
            <a:r>
              <a:rPr lang="en-US" altLang="en-US" sz="2000" kern="0" dirty="0">
                <a:latin typeface="+mn-lt"/>
              </a:rPr>
              <a:t> (</a:t>
            </a:r>
            <a:r>
              <a:rPr lang="en-US" altLang="en-US" sz="2000" kern="0" dirty="0" smtClean="0">
                <a:latin typeface="+mn-lt"/>
              </a:rPr>
              <a:t>H1).</a:t>
            </a:r>
            <a:endParaRPr lang="en-US" altLang="en-US" sz="2000" kern="0" dirty="0">
              <a:latin typeface="+mn-lt"/>
            </a:endParaRPr>
          </a:p>
          <a:p>
            <a:pPr fontAlgn="base">
              <a:spcBef>
                <a:spcPts val="600"/>
              </a:spcBef>
              <a:defRPr/>
            </a:pPr>
            <a:r>
              <a:rPr lang="fi-FI" altLang="en-US" sz="2000" kern="0" dirty="0">
                <a:latin typeface="+mn-lt"/>
              </a:rPr>
              <a:t>Dalam pengujian ini hipotesis statistika nya adalah:</a:t>
            </a:r>
            <a:endParaRPr lang="en-US" altLang="en-US" sz="2000" kern="0" dirty="0">
              <a:latin typeface="+mn-lt"/>
            </a:endParaRPr>
          </a:p>
          <a:p>
            <a:pPr fontAlgn="base">
              <a:spcBef>
                <a:spcPts val="600"/>
              </a:spcBef>
              <a:defRPr/>
            </a:pPr>
            <a:r>
              <a:rPr lang="fi-FI" altLang="en-US" sz="2000" kern="0" dirty="0" smtClean="0">
                <a:latin typeface="+mn-lt"/>
              </a:rPr>
              <a:t>H0 </a:t>
            </a:r>
            <a:r>
              <a:rPr lang="fi-FI" altLang="en-US" sz="2000" i="1" kern="0" dirty="0">
                <a:latin typeface="+mn-lt"/>
              </a:rPr>
              <a:t>: p</a:t>
            </a:r>
            <a:r>
              <a:rPr lang="fi-FI" altLang="en-US" sz="2000" kern="0" dirty="0">
                <a:latin typeface="+mn-lt"/>
              </a:rPr>
              <a:t> = 0.5  (tidak ada perbedaan proporsi yang berat badan turun  </a:t>
            </a:r>
          </a:p>
          <a:p>
            <a:pPr fontAlgn="base">
              <a:spcBef>
                <a:spcPts val="600"/>
              </a:spcBef>
              <a:defRPr/>
            </a:pPr>
            <a:r>
              <a:rPr lang="fi-FI" altLang="en-US" sz="2000" kern="0" dirty="0">
                <a:latin typeface="+mn-lt"/>
              </a:rPr>
              <a:t>                       dengan yang meningkat)</a:t>
            </a:r>
            <a:endParaRPr lang="en-US" altLang="en-US" sz="2000" kern="0" dirty="0">
              <a:latin typeface="+mn-lt"/>
            </a:endParaRPr>
          </a:p>
          <a:p>
            <a:pPr fontAlgn="base">
              <a:spcBef>
                <a:spcPts val="600"/>
              </a:spcBef>
              <a:defRPr/>
            </a:pPr>
            <a:r>
              <a:rPr lang="fi-FI" altLang="en-US" sz="2000" kern="0" dirty="0" smtClean="0">
                <a:latin typeface="+mn-lt"/>
              </a:rPr>
              <a:t>H1  </a:t>
            </a:r>
            <a:r>
              <a:rPr lang="fi-FI" altLang="en-US" sz="2000" kern="0" dirty="0">
                <a:latin typeface="+mn-lt"/>
              </a:rPr>
              <a:t>: </a:t>
            </a:r>
            <a:r>
              <a:rPr lang="fi-FI" altLang="en-US" sz="2000" i="1" kern="0" dirty="0">
                <a:latin typeface="+mn-lt"/>
              </a:rPr>
              <a:t>p</a:t>
            </a:r>
            <a:r>
              <a:rPr lang="fi-FI" altLang="en-US" sz="2000" kern="0" dirty="0">
                <a:latin typeface="+mn-lt"/>
              </a:rPr>
              <a:t> &gt; 0.5  (proporsi yang berat badannya turun lebih tinggi dari yang</a:t>
            </a:r>
          </a:p>
          <a:p>
            <a:pPr fontAlgn="base">
              <a:spcBef>
                <a:spcPts val="600"/>
              </a:spcBef>
              <a:defRPr/>
            </a:pPr>
            <a:r>
              <a:rPr lang="fi-FI" altLang="en-US" sz="2000" kern="0" dirty="0">
                <a:latin typeface="+mn-lt"/>
              </a:rPr>
              <a:t>                     meningkat) </a:t>
            </a:r>
          </a:p>
        </p:txBody>
      </p:sp>
    </p:spTree>
    <p:extLst>
      <p:ext uri="{BB962C8B-B14F-4D97-AF65-F5344CB8AC3E}">
        <p14:creationId xmlns:p14="http://schemas.microsoft.com/office/powerpoint/2010/main" val="408266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9071</TotalTime>
  <Words>1309</Words>
  <Application>Microsoft Office PowerPoint</Application>
  <PresentationFormat>Widescreen</PresentationFormat>
  <Paragraphs>308</Paragraphs>
  <Slides>27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Bahnschrift</vt:lpstr>
      <vt:lpstr>Calibri</vt:lpstr>
      <vt:lpstr>Calibri Light</vt:lpstr>
      <vt:lpstr>Segoe UI Semibold</vt:lpstr>
      <vt:lpstr>Symbol</vt:lpstr>
      <vt:lpstr>Times New Roman</vt:lpstr>
      <vt:lpstr>Office Theme</vt:lpstr>
      <vt:lpstr>Equation</vt:lpstr>
      <vt:lpstr>STA513 – Analisis Statistika untuk Bisnis, Ekonomi, dan Industri Semester Ganjil 2020/2021</vt:lpstr>
      <vt:lpstr>Outline</vt:lpstr>
      <vt:lpstr>PowerPoint Presentation</vt:lpstr>
      <vt:lpstr>PowerPoint Presentation</vt:lpstr>
      <vt:lpstr>PowerPoint Presentation</vt:lpstr>
      <vt:lpstr>PowerPoint Presentation</vt:lpstr>
      <vt:lpstr>Uji Tanda Sampel Berpasangan</vt:lpstr>
      <vt:lpstr>PowerPoint Presentation</vt:lpstr>
      <vt:lpstr>PowerPoint Presentation</vt:lpstr>
      <vt:lpstr>PowerPoint Presentation</vt:lpstr>
      <vt:lpstr>PowerPoint Presentation</vt:lpstr>
      <vt:lpstr>Uji Mann-Whitney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Uji Kruskal-Wallis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  <vt:lpstr>Preface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Riset CD-CAT</dc:title>
  <dc:creator>Bagus Sartono (bagusco@apps.ipb.ac.id)</dc:creator>
  <cp:lastModifiedBy>bagusco bagusco</cp:lastModifiedBy>
  <cp:revision>84</cp:revision>
  <dcterms:created xsi:type="dcterms:W3CDTF">2020-08-10T17:10:18Z</dcterms:created>
  <dcterms:modified xsi:type="dcterms:W3CDTF">2020-10-14T01:12:45Z</dcterms:modified>
</cp:coreProperties>
</file>